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6" r:id="rId3"/>
    <p:sldId id="258" r:id="rId4"/>
    <p:sldId id="271" r:id="rId5"/>
    <p:sldId id="283" r:id="rId6"/>
    <p:sldId id="260" r:id="rId7"/>
    <p:sldId id="272" r:id="rId8"/>
    <p:sldId id="261" r:id="rId9"/>
    <p:sldId id="262" r:id="rId10"/>
    <p:sldId id="263" r:id="rId11"/>
    <p:sldId id="287" r:id="rId12"/>
    <p:sldId id="264" r:id="rId13"/>
    <p:sldId id="284" r:id="rId14"/>
    <p:sldId id="265" r:id="rId15"/>
    <p:sldId id="280" r:id="rId16"/>
    <p:sldId id="270" r:id="rId17"/>
    <p:sldId id="281" r:id="rId18"/>
    <p:sldId id="273" r:id="rId19"/>
    <p:sldId id="274" r:id="rId20"/>
    <p:sldId id="277" r:id="rId21"/>
    <p:sldId id="267" r:id="rId22"/>
    <p:sldId id="266" r:id="rId23"/>
    <p:sldId id="275" r:id="rId24"/>
    <p:sldId id="268" r:id="rId25"/>
    <p:sldId id="290" r:id="rId26"/>
    <p:sldId id="276" r:id="rId27"/>
    <p:sldId id="278" r:id="rId28"/>
    <p:sldId id="292" r:id="rId29"/>
    <p:sldId id="289" r:id="rId30"/>
    <p:sldId id="285" r:id="rId31"/>
    <p:sldId id="288" r:id="rId32"/>
    <p:sldId id="269" r:id="rId33"/>
    <p:sldId id="291" r:id="rId34"/>
    <p:sldId id="28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74327" autoAdjust="0"/>
  </p:normalViewPr>
  <p:slideViewPr>
    <p:cSldViewPr>
      <p:cViewPr varScale="1">
        <p:scale>
          <a:sx n="63" d="100"/>
          <a:sy n="63" d="100"/>
        </p:scale>
        <p:origin x="-16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7B875-475E-4E75-92C0-57C36E3ED395}" type="datetimeFigureOut">
              <a:rPr lang="en-US" smtClean="0"/>
              <a:pPr/>
              <a:t>10/27/2014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3C2309-6752-45C9-AFD3-66597F77B6AB}" type="slidenum">
              <a:rPr lang="en-US" smtClean="0"/>
              <a:pPr/>
              <a:t>‹#›</a:t>
            </a:fld>
            <a:endParaRPr lang="en-US"/>
          </a:p>
        </p:txBody>
      </p:sp>
    </p:spTree>
    <p:extLst>
      <p:ext uri="{BB962C8B-B14F-4D97-AF65-F5344CB8AC3E}">
        <p14:creationId xmlns:p14="http://schemas.microsoft.com/office/powerpoint/2010/main" xmlns="" val="203796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walktoschool.org/"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railstotrails.org/" TargetMode="External"/><Relationship Id="rId5" Type="http://schemas.openxmlformats.org/officeDocument/2006/relationships/hyperlink" Target="http://www.walkingschoolbus.org/" TargetMode="External"/><Relationship Id="rId4" Type="http://schemas.openxmlformats.org/officeDocument/2006/relationships/hyperlink" Target="http://www.saferoutesinfo.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hool.fueluptoplay60.com/welcome/rewards.php" TargetMode="External"/><Relationship Id="rId7" Type="http://schemas.openxmlformats.org/officeDocument/2006/relationships/hyperlink" Target="http://school.fueluptoplay60.com/gameplan/team/who-can-help.php"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chool.fueluptoplay60.com/home.php" TargetMode="External"/><Relationship Id="rId5" Type="http://schemas.openxmlformats.org/officeDocument/2006/relationships/hyperlink" Target="http://school.fueluptoplay60.com/gameplan/kickoff.php" TargetMode="External"/><Relationship Id="rId4" Type="http://schemas.openxmlformats.org/officeDocument/2006/relationships/hyperlink" Target="http://school.fueluptoplay60.com/playbook/playlist.php?type=Physical%20Activit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Tell</a:t>
            </a:r>
            <a:r>
              <a:rPr lang="en-US" baseline="0" dirty="0" smtClean="0"/>
              <a:t> who we are and what we do</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xmlns="" val="396186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Tara Step 3- Kickoff</a:t>
            </a:r>
          </a:p>
          <a:p>
            <a:pPr eaLnBrk="1" hangingPunct="1">
              <a:spcBef>
                <a:spcPct val="0"/>
              </a:spcBef>
            </a:pPr>
            <a:r>
              <a:rPr lang="en-US" dirty="0" smtClean="0"/>
              <a:t>The kickoff can be very creative from announcements in the morning to a BIG EVENT of some kind.</a:t>
            </a:r>
          </a:p>
          <a:p>
            <a:pPr eaLnBrk="1" hangingPunct="1">
              <a:spcBef>
                <a:spcPct val="0"/>
              </a:spcBef>
            </a:pPr>
            <a:r>
              <a:rPr lang="en-US" dirty="0" smtClean="0"/>
              <a:t>Tara</a:t>
            </a:r>
            <a:r>
              <a:rPr lang="en-US" baseline="0" dirty="0" smtClean="0"/>
              <a:t> – did the obstacle course that Olathe has (TARA – tell what you did)</a:t>
            </a:r>
          </a:p>
          <a:p>
            <a:pPr eaLnBrk="1" hangingPunct="1">
              <a:spcBef>
                <a:spcPct val="0"/>
              </a:spcBef>
            </a:pPr>
            <a:endParaRPr lang="en-US" baseline="0" dirty="0" smtClean="0"/>
          </a:p>
          <a:p>
            <a:pPr eaLnBrk="1" hangingPunct="1">
              <a:spcBef>
                <a:spcPct val="0"/>
              </a:spcBef>
            </a:pPr>
            <a:r>
              <a:rPr lang="en-US" baseline="0" dirty="0" smtClean="0"/>
              <a:t>Other ideas for kickoffs:</a:t>
            </a:r>
          </a:p>
          <a:p>
            <a:pPr eaLnBrk="1" hangingPunct="1">
              <a:spcBef>
                <a:spcPct val="0"/>
              </a:spcBef>
              <a:buFont typeface="Arial" pitchFamily="34" charset="0"/>
              <a:buChar char="•"/>
            </a:pPr>
            <a:r>
              <a:rPr lang="en-US" baseline="0" dirty="0" smtClean="0"/>
              <a:t>Announcements</a:t>
            </a:r>
          </a:p>
          <a:p>
            <a:pPr eaLnBrk="1" hangingPunct="1">
              <a:spcBef>
                <a:spcPct val="0"/>
              </a:spcBef>
              <a:buFont typeface="Arial" pitchFamily="34" charset="0"/>
              <a:buChar char="•"/>
            </a:pPr>
            <a:r>
              <a:rPr lang="en-US" baseline="0" dirty="0" smtClean="0"/>
              <a:t>Tie in with other activities that are planned such as: Walk &amp; Bike to School Day, Fun(d) Raiser, evening event, School Pep Rally, Posters around school, during PE class, an assembly.</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xmlns="" val="82240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Wendy - </a:t>
            </a:r>
            <a:r>
              <a:rPr lang="en-US" baseline="0" dirty="0" err="1" smtClean="0"/>
              <a:t>Meadowlane</a:t>
            </a:r>
            <a:r>
              <a:rPr lang="en-US" baseline="0" dirty="0" smtClean="0"/>
              <a:t> Elementary in Olathe </a:t>
            </a:r>
            <a:r>
              <a:rPr lang="en-US" sz="1200" b="0" i="0" kern="1200" dirty="0" smtClean="0">
                <a:solidFill>
                  <a:schemeClr val="tx1"/>
                </a:solidFill>
                <a:latin typeface="+mn-lt"/>
                <a:ea typeface="+mn-ea"/>
                <a:cs typeface="+mn-cs"/>
              </a:rPr>
              <a:t>goal was to kick-off the school year with a memorable assembly to get the kids excited about FUTP60. We invited Kevin Lockett (former KSU and Chiefs player) to talk at our assembly since he works right across the street from us. He accepted and did a great job talking about the importance of being active and healthy! The kids were pumped up! I can see the kids more excited about the program than before the assembly. More kids are signing up online and talking about Play 60. My leadership team (10 kids) ran the first part of the assembly - the welcome, a quiz with prizes, and some fun chants to get the crowd going. They also had the chance to meet with Lockett for a special moment before the assembly. Parents came to see the assembly as they were excited about Lockett. Staff members were supportive and allowed time for the kids to get ready for the assembly.</a:t>
            </a:r>
          </a:p>
          <a:p>
            <a:pPr eaLnBrk="1" hangingPunct="1">
              <a:spcBef>
                <a:spcPct val="0"/>
              </a:spcBef>
            </a:pPr>
            <a:endParaRPr lang="en-US" sz="1200" b="0" i="0" kern="1200" baseline="0" dirty="0" smtClean="0">
              <a:solidFill>
                <a:schemeClr val="tx1"/>
              </a:solidFill>
              <a:latin typeface="+mn-lt"/>
              <a:ea typeface="+mn-ea"/>
              <a:cs typeface="+mn-cs"/>
            </a:endParaRPr>
          </a:p>
          <a:p>
            <a:pPr eaLnBrk="1" hangingPunct="1">
              <a:spcBef>
                <a:spcPct val="0"/>
              </a:spcBef>
            </a:pPr>
            <a:r>
              <a:rPr lang="en-US" sz="1200" b="0" i="0" kern="1200" baseline="0" dirty="0" smtClean="0">
                <a:solidFill>
                  <a:schemeClr val="tx1"/>
                </a:solidFill>
                <a:latin typeface="+mn-lt"/>
                <a:ea typeface="+mn-ea"/>
                <a:cs typeface="+mn-cs"/>
              </a:rPr>
              <a:t>Briarwood Elementary used</a:t>
            </a:r>
            <a:r>
              <a:rPr lang="en-US" sz="1200" b="0" i="0" kern="1200" dirty="0" smtClean="0">
                <a:solidFill>
                  <a:schemeClr val="tx1"/>
                </a:solidFill>
                <a:latin typeface="+mn-lt"/>
                <a:ea typeface="+mn-ea"/>
                <a:cs typeface="+mn-cs"/>
              </a:rPr>
              <a:t> the season opener for the Kansas City Chiefs. We are increasing school spirit. Students wore Chiefs gear or red. Teachers and principal helped.</a:t>
            </a:r>
            <a:endParaRPr lang="en-US" baseline="0"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xmlns="" val="82240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normAutofit fontScale="40000" lnSpcReduction="20000"/>
          </a:bodyPr>
          <a:lstStyle/>
          <a:p>
            <a:pPr eaLnBrk="1" hangingPunct="1">
              <a:spcBef>
                <a:spcPct val="0"/>
              </a:spcBef>
            </a:pPr>
            <a:r>
              <a:rPr lang="en-US" sz="1800" b="1" dirty="0" smtClean="0"/>
              <a:t>Wendy</a:t>
            </a:r>
            <a:r>
              <a:rPr lang="en-US" sz="1800" b="1" baseline="0" dirty="0" smtClean="0"/>
              <a:t> </a:t>
            </a:r>
            <a:r>
              <a:rPr lang="en-US" sz="1800" b="1" dirty="0" smtClean="0"/>
              <a:t>Step 4-</a:t>
            </a:r>
          </a:p>
          <a:p>
            <a:pPr eaLnBrk="1" hangingPunct="1">
              <a:spcBef>
                <a:spcPct val="0"/>
              </a:spcBef>
            </a:pPr>
            <a:r>
              <a:rPr lang="en-US" sz="3600" dirty="0" smtClean="0"/>
              <a:t>School Wellness Investigation</a:t>
            </a:r>
            <a:r>
              <a:rPr lang="en-US" sz="3600" baseline="0" dirty="0" smtClean="0"/>
              <a:t> is to help decide what plays a school might want to consider.  It tells how well the school is doing using 3 areas: nutritional services, physical Education &amp; physical activity and  family &amp; community involvement.</a:t>
            </a:r>
          </a:p>
          <a:p>
            <a:pPr eaLnBrk="1" hangingPunct="1">
              <a:spcBef>
                <a:spcPct val="0"/>
              </a:spcBef>
            </a:pPr>
            <a:endParaRPr lang="en-US" sz="3600" baseline="0" dirty="0" smtClean="0"/>
          </a:p>
          <a:p>
            <a:r>
              <a:rPr lang="en-US" sz="3600" b="0" i="0" kern="1200" dirty="0" smtClean="0">
                <a:solidFill>
                  <a:schemeClr val="tx1"/>
                </a:solidFill>
                <a:latin typeface="+mn-lt"/>
                <a:ea typeface="+mn-ea"/>
                <a:cs typeface="+mn-cs"/>
              </a:rPr>
              <a:t>The School Wellness Investigation is a tool that will help you and your team members collect information about your school's current nutrition and physical activity environment.</a:t>
            </a:r>
          </a:p>
          <a:p>
            <a:r>
              <a:rPr lang="en-US" sz="3600" b="0" i="0" kern="1200" dirty="0" smtClean="0">
                <a:solidFill>
                  <a:schemeClr val="tx1"/>
                </a:solidFill>
                <a:latin typeface="+mn-lt"/>
                <a:ea typeface="+mn-ea"/>
                <a:cs typeface="+mn-cs"/>
              </a:rPr>
              <a:t>Developed in alignment with authoritative guidelines, the School Wellness Investigation will identify opportunities to make your school′s wellness environment even better! Based on your answers, Fuel Up to Play 60 will provide you with a customized list of Plays to help your school get started</a:t>
            </a:r>
          </a:p>
          <a:p>
            <a:endParaRPr lang="en-US" sz="3600" b="0" i="0" kern="1200" dirty="0" smtClean="0">
              <a:solidFill>
                <a:schemeClr val="tx1"/>
              </a:solidFill>
              <a:latin typeface="+mn-lt"/>
              <a:ea typeface="+mn-ea"/>
              <a:cs typeface="+mn-cs"/>
            </a:endParaRPr>
          </a:p>
          <a:p>
            <a:r>
              <a:rPr lang="en-US" sz="3600" b="0" i="0" kern="1200" dirty="0" smtClean="0">
                <a:solidFill>
                  <a:schemeClr val="tx1"/>
                </a:solidFill>
                <a:latin typeface="+mn-lt"/>
                <a:ea typeface="+mn-ea"/>
                <a:cs typeface="+mn-cs"/>
              </a:rPr>
              <a:t>There are several ways to complete the SWI – 1</a:t>
            </a:r>
            <a:r>
              <a:rPr lang="en-US" sz="3600" b="0" i="0" kern="1200" baseline="30000" dirty="0" smtClean="0">
                <a:solidFill>
                  <a:schemeClr val="tx1"/>
                </a:solidFill>
                <a:latin typeface="+mn-lt"/>
                <a:ea typeface="+mn-ea"/>
                <a:cs typeface="+mn-cs"/>
              </a:rPr>
              <a:t>st</a:t>
            </a:r>
            <a:r>
              <a:rPr lang="en-US" sz="3600" b="0" i="0" kern="1200" dirty="0" smtClean="0">
                <a:solidFill>
                  <a:schemeClr val="tx1"/>
                </a:solidFill>
                <a:latin typeface="+mn-lt"/>
                <a:ea typeface="+mn-ea"/>
                <a:cs typeface="+mn-cs"/>
              </a:rPr>
              <a:t> the Program Advisor will have to input all information gathered via</a:t>
            </a:r>
            <a:r>
              <a:rPr lang="en-US" sz="3600" b="0" i="0" kern="1200" baseline="0" dirty="0" smtClean="0">
                <a:solidFill>
                  <a:schemeClr val="tx1"/>
                </a:solidFill>
                <a:latin typeface="+mn-lt"/>
                <a:ea typeface="+mn-ea"/>
                <a:cs typeface="+mn-cs"/>
              </a:rPr>
              <a:t> the computer for this step to be checked off.  </a:t>
            </a:r>
          </a:p>
          <a:p>
            <a:endParaRPr lang="en-US" sz="3600" b="0" i="0" kern="1200" baseline="0" dirty="0" smtClean="0">
              <a:solidFill>
                <a:schemeClr val="tx1"/>
              </a:solidFill>
              <a:latin typeface="+mn-lt"/>
              <a:ea typeface="+mn-ea"/>
              <a:cs typeface="+mn-cs"/>
            </a:endParaRPr>
          </a:p>
          <a:p>
            <a:r>
              <a:rPr lang="en-US" sz="3600" b="1" i="0" kern="1200" baseline="0" dirty="0" smtClean="0">
                <a:solidFill>
                  <a:schemeClr val="tx1"/>
                </a:solidFill>
                <a:latin typeface="+mn-lt"/>
                <a:ea typeface="+mn-ea"/>
                <a:cs typeface="+mn-cs"/>
              </a:rPr>
              <a:t>Ways to complete:</a:t>
            </a:r>
          </a:p>
          <a:p>
            <a:pPr>
              <a:buFont typeface="Arial" pitchFamily="34" charset="0"/>
              <a:buChar char="•"/>
            </a:pPr>
            <a:r>
              <a:rPr lang="en-US" sz="3600" b="0" i="0" kern="1200" baseline="0" dirty="0" smtClean="0">
                <a:solidFill>
                  <a:schemeClr val="tx1"/>
                </a:solidFill>
                <a:latin typeface="+mn-lt"/>
                <a:ea typeface="+mn-ea"/>
                <a:cs typeface="+mn-cs"/>
              </a:rPr>
              <a:t>AS in the picture – with the core team </a:t>
            </a:r>
          </a:p>
          <a:p>
            <a:pPr>
              <a:buFont typeface="Arial" pitchFamily="34" charset="0"/>
              <a:buChar char="•"/>
            </a:pPr>
            <a:r>
              <a:rPr lang="en-US" sz="3600" b="0" i="0" kern="1200" baseline="0" dirty="0" smtClean="0">
                <a:solidFill>
                  <a:schemeClr val="tx1"/>
                </a:solidFill>
                <a:latin typeface="+mn-lt"/>
                <a:ea typeface="+mn-ea"/>
                <a:cs typeface="+mn-cs"/>
              </a:rPr>
              <a:t>Dividing the core team into 3 groups, each group doing 1 of the components.</a:t>
            </a:r>
          </a:p>
          <a:p>
            <a:pPr>
              <a:buFont typeface="Arial" pitchFamily="34" charset="0"/>
              <a:buChar char="•"/>
            </a:pPr>
            <a:r>
              <a:rPr lang="en-US" sz="3600" b="0" i="0" kern="1200" baseline="0" dirty="0" smtClean="0">
                <a:solidFill>
                  <a:schemeClr val="tx1"/>
                </a:solidFill>
                <a:latin typeface="+mn-lt"/>
                <a:ea typeface="+mn-ea"/>
                <a:cs typeface="+mn-cs"/>
              </a:rPr>
              <a:t>Program Advisor &amp; 1 or 2 students doing it.</a:t>
            </a:r>
            <a:endParaRPr lang="en-US" sz="3600" b="0" i="0" kern="1200" dirty="0" smtClean="0">
              <a:solidFill>
                <a:schemeClr val="tx1"/>
              </a:solidFill>
              <a:latin typeface="+mn-lt"/>
              <a:ea typeface="+mn-ea"/>
              <a:cs typeface="+mn-cs"/>
            </a:endParaRPr>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xmlns="" val="414049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LMAS CSAP</a:t>
            </a:r>
            <a:r>
              <a:rPr lang="en-US" baseline="0" dirty="0" smtClean="0"/>
              <a:t> slide </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https://www.youtube.com/watch?v=AxeFpfVyycM&amp;feature=youtu.be</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solidFill>
                  <a:prstClr val="black"/>
                </a:solidFill>
              </a:rPr>
              <a:pPr fontAlgn="base">
                <a:spcBef>
                  <a:spcPct val="0"/>
                </a:spcBef>
                <a:spcAft>
                  <a:spcPct val="0"/>
                </a:spcAft>
                <a:defRPr/>
              </a:pPr>
              <a:t>13</a:t>
            </a:fld>
            <a:endParaRPr lang="en-US" smtClean="0">
              <a:solidFill>
                <a:prstClr val="black"/>
              </a:solidFill>
            </a:endParaRPr>
          </a:p>
        </p:txBody>
      </p:sp>
    </p:spTree>
    <p:extLst>
      <p:ext uri="{BB962C8B-B14F-4D97-AF65-F5344CB8AC3E}">
        <p14:creationId xmlns:p14="http://schemas.microsoft.com/office/powerpoint/2010/main" xmlns="" val="301000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Wendy Step 5- Healthy Eating play</a:t>
            </a:r>
          </a:p>
          <a:p>
            <a:pPr eaLnBrk="1" hangingPunct="1">
              <a:spcBef>
                <a:spcPct val="0"/>
              </a:spcBef>
            </a:pPr>
            <a:endParaRPr lang="en-US" dirty="0" smtClean="0"/>
          </a:p>
          <a:p>
            <a:pPr eaLnBrk="1" hangingPunct="1">
              <a:spcBef>
                <a:spcPct val="0"/>
              </a:spcBef>
            </a:pPr>
            <a:r>
              <a:rPr lang="en-US" u="sng" dirty="0" smtClean="0"/>
              <a:t>Healthy Birthday Club </a:t>
            </a:r>
            <a:r>
              <a:rPr lang="en-US" dirty="0" smtClean="0"/>
              <a:t>– Started</a:t>
            </a:r>
            <a:r>
              <a:rPr lang="en-US" baseline="0" dirty="0" smtClean="0"/>
              <a:t> at Woodland Elementary when they were a new school and I used it at RV when I was the PA.  Students brought a healthy birthday treat for their class and the PA. Their name was read over the intercom, the student received a balloon to put on their chain and a name tag saying they where a healthy eater.</a:t>
            </a:r>
          </a:p>
          <a:p>
            <a:pPr eaLnBrk="1" hangingPunct="1">
              <a:spcBef>
                <a:spcPct val="0"/>
              </a:spcBef>
            </a:pPr>
            <a:endParaRPr lang="en-US" baseline="0" dirty="0" smtClean="0"/>
          </a:p>
          <a:p>
            <a:pPr eaLnBrk="1" hangingPunct="1">
              <a:spcBef>
                <a:spcPct val="0"/>
              </a:spcBef>
            </a:pPr>
            <a:r>
              <a:rPr lang="en-US" u="sng" baseline="0" dirty="0" smtClean="0"/>
              <a:t>Eat Your Veggies or What’s Your favorite Veggie</a:t>
            </a:r>
            <a:r>
              <a:rPr lang="en-US" baseline="0" dirty="0" smtClean="0"/>
              <a:t>? – </a:t>
            </a:r>
            <a:r>
              <a:rPr lang="en-US" baseline="0" dirty="0" err="1" smtClean="0"/>
              <a:t>Forestview</a:t>
            </a:r>
            <a:r>
              <a:rPr lang="en-US" baseline="0" dirty="0" smtClean="0"/>
              <a:t> core team made posters and put them around the school – Each student had their picture on the poster they made along with their favorite vegetable.</a:t>
            </a:r>
          </a:p>
          <a:p>
            <a:pPr eaLnBrk="1" hangingPunct="1">
              <a:spcBef>
                <a:spcPct val="0"/>
              </a:spcBef>
            </a:pPr>
            <a:endParaRPr lang="en-US" baseline="0" dirty="0" smtClean="0"/>
          </a:p>
          <a:p>
            <a:pPr eaLnBrk="1" hangingPunct="1">
              <a:spcBef>
                <a:spcPct val="0"/>
              </a:spcBef>
            </a:pPr>
            <a:r>
              <a:rPr lang="en-US" baseline="0" dirty="0" smtClean="0"/>
              <a:t>Tara – </a:t>
            </a:r>
            <a:r>
              <a:rPr lang="en-US" baseline="0" dirty="0" err="1" smtClean="0"/>
              <a:t>HyVee</a:t>
            </a:r>
            <a:r>
              <a:rPr lang="en-US" baseline="0" dirty="0" smtClean="0"/>
              <a:t> Taste Testing Field Trip</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14</a:t>
            </a:fld>
            <a:endParaRPr lang="en-US" smtClean="0"/>
          </a:p>
        </p:txBody>
      </p:sp>
    </p:spTree>
    <p:extLst>
      <p:ext uri="{BB962C8B-B14F-4D97-AF65-F5344CB8AC3E}">
        <p14:creationId xmlns:p14="http://schemas.microsoft.com/office/powerpoint/2010/main" xmlns="" val="113255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Wendy Breakfast in the classroom</a:t>
            </a:r>
            <a:r>
              <a:rPr lang="en-US" b="1" baseline="0" dirty="0" smtClean="0"/>
              <a:t> </a:t>
            </a:r>
            <a:r>
              <a:rPr lang="en-US" baseline="0" dirty="0" smtClean="0"/>
              <a:t>– several school in Olathe have gone to having Breakfast in the classroom. In the slide here you see students even helping to bring the breakfast to the classroom</a:t>
            </a:r>
          </a:p>
          <a:p>
            <a:pPr eaLnBrk="1" hangingPunct="1">
              <a:spcBef>
                <a:spcPct val="0"/>
              </a:spcBef>
            </a:pPr>
            <a:endParaRPr lang="en-US"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Field </a:t>
            </a:r>
            <a:r>
              <a:rPr lang="en-US" dirty="0" err="1" smtClean="0"/>
              <a:t>Kindley</a:t>
            </a:r>
            <a:r>
              <a:rPr lang="en-US" dirty="0" smtClean="0"/>
              <a:t> High School didn’t have a written</a:t>
            </a:r>
            <a:r>
              <a:rPr lang="en-US" baseline="0" dirty="0" smtClean="0"/>
              <a:t> story but the pictures I think as they say a picture is worth a thousand words.  As the title states, Field </a:t>
            </a:r>
            <a:r>
              <a:rPr lang="en-US" baseline="0" dirty="0" err="1" smtClean="0"/>
              <a:t>Kindley</a:t>
            </a:r>
            <a:r>
              <a:rPr lang="en-US" baseline="0" dirty="0" smtClean="0"/>
              <a:t> High School has a late breakfast available for students.  And as many of your may know, eating breakfast at school has been shown to help student learning some more than breakfast at home.</a:t>
            </a: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15</a:t>
            </a:fld>
            <a:endParaRPr lang="en-US" smtClean="0"/>
          </a:p>
        </p:txBody>
      </p:sp>
    </p:spTree>
    <p:extLst>
      <p:ext uri="{BB962C8B-B14F-4D97-AF65-F5344CB8AC3E}">
        <p14:creationId xmlns:p14="http://schemas.microsoft.com/office/powerpoint/2010/main" xmlns="" val="4103693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Tara Read Slide- these are the 2014 Healthy Eating</a:t>
            </a:r>
            <a:r>
              <a:rPr lang="en-US" baseline="0" dirty="0" smtClean="0"/>
              <a:t> plays if you want to apply for funding that need to be used – not the milk mustache</a:t>
            </a:r>
            <a:endParaRPr lang="en-US" dirty="0" smtClean="0"/>
          </a:p>
          <a:p>
            <a:r>
              <a:rPr lang="en-US" sz="800" b="1" i="0" kern="1200" dirty="0" smtClean="0">
                <a:solidFill>
                  <a:schemeClr val="tx1"/>
                </a:solidFill>
                <a:latin typeface="+mn-lt"/>
                <a:ea typeface="+mn-ea"/>
                <a:cs typeface="+mn-cs"/>
              </a:rPr>
              <a:t>Bring on Breakfast</a:t>
            </a:r>
            <a:endParaRPr lang="en-US" sz="800" b="0" i="0" kern="1200" dirty="0" smtClean="0">
              <a:solidFill>
                <a:schemeClr val="tx1"/>
              </a:solidFill>
              <a:latin typeface="+mn-lt"/>
              <a:ea typeface="+mn-ea"/>
              <a:cs typeface="+mn-cs"/>
            </a:endParaRPr>
          </a:p>
          <a:p>
            <a:r>
              <a:rPr lang="en-US" sz="800" b="1" i="0" kern="1200" dirty="0" smtClean="0">
                <a:solidFill>
                  <a:schemeClr val="tx1"/>
                </a:solidFill>
                <a:latin typeface="+mn-lt"/>
                <a:ea typeface="+mn-ea"/>
                <a:cs typeface="+mn-cs"/>
              </a:rPr>
              <a:t>Cafeteria Restyle</a:t>
            </a:r>
          </a:p>
          <a:p>
            <a:r>
              <a:rPr lang="en-US" sz="800" b="1" i="0" kern="1200" dirty="0" smtClean="0">
                <a:solidFill>
                  <a:schemeClr val="tx1"/>
                </a:solidFill>
                <a:latin typeface="+mn-lt"/>
                <a:ea typeface="+mn-ea"/>
                <a:cs typeface="+mn-cs"/>
              </a:rPr>
              <a:t>Try It, You’ll Like It</a:t>
            </a:r>
          </a:p>
          <a:p>
            <a:endParaRPr lang="en-US" sz="800" b="1" i="0" kern="1200" dirty="0" smtClean="0">
              <a:solidFill>
                <a:schemeClr val="tx1"/>
              </a:solidFill>
              <a:latin typeface="+mn-lt"/>
              <a:ea typeface="+mn-ea"/>
              <a:cs typeface="+mn-cs"/>
            </a:endParaRPr>
          </a:p>
          <a:p>
            <a:r>
              <a:rPr lang="en-US" sz="800" b="1" i="0" kern="1200" dirty="0" smtClean="0">
                <a:solidFill>
                  <a:schemeClr val="tx1"/>
                </a:solidFill>
                <a:latin typeface="+mn-lt"/>
                <a:ea typeface="+mn-ea"/>
                <a:cs typeface="+mn-cs"/>
              </a:rPr>
              <a:t>Get ready for the other part of step 5 by please standing</a:t>
            </a:r>
            <a:r>
              <a:rPr lang="en-US" sz="800" b="1" i="0" kern="1200" baseline="0" dirty="0" smtClean="0">
                <a:solidFill>
                  <a:schemeClr val="tx1"/>
                </a:solidFill>
                <a:latin typeface="+mn-lt"/>
                <a:ea typeface="+mn-ea"/>
                <a:cs typeface="+mn-cs"/>
              </a:rPr>
              <a:t> up.</a:t>
            </a:r>
            <a:endParaRPr lang="en-US" sz="800" b="1" i="0" kern="1200" dirty="0" smtClean="0">
              <a:solidFill>
                <a:schemeClr val="tx1"/>
              </a:solidFill>
              <a:latin typeface="+mn-lt"/>
              <a:ea typeface="+mn-ea"/>
              <a:cs typeface="+mn-cs"/>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16</a:t>
            </a:fld>
            <a:endParaRPr lang="en-US" smtClean="0"/>
          </a:p>
        </p:txBody>
      </p:sp>
    </p:spTree>
    <p:extLst>
      <p:ext uri="{BB962C8B-B14F-4D97-AF65-F5344CB8AC3E}">
        <p14:creationId xmlns:p14="http://schemas.microsoft.com/office/powerpoint/2010/main" xmlns="" val="1501450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Tara In</a:t>
            </a:r>
            <a:r>
              <a:rPr lang="en-US" baseline="0" dirty="0" smtClean="0"/>
              <a:t> FUTP 60 the 5</a:t>
            </a:r>
            <a:r>
              <a:rPr lang="en-US" baseline="30000" dirty="0" smtClean="0"/>
              <a:t>th</a:t>
            </a:r>
            <a:r>
              <a:rPr lang="en-US" baseline="0" dirty="0" smtClean="0"/>
              <a:t> step has physical activity plays – which we will do one right now</a:t>
            </a:r>
          </a:p>
          <a:p>
            <a:r>
              <a:rPr lang="en-US" sz="1200" b="1" i="0" kern="1200" dirty="0" smtClean="0">
                <a:solidFill>
                  <a:schemeClr val="tx1"/>
                </a:solidFill>
                <a:latin typeface="+mn-lt"/>
                <a:ea typeface="+mn-ea"/>
                <a:cs typeface="+mn-cs"/>
              </a:rPr>
              <a:t> we need</a:t>
            </a:r>
            <a:r>
              <a:rPr lang="en-US" sz="1200" b="1" i="0" kern="1200" baseline="0" dirty="0" smtClean="0">
                <a:solidFill>
                  <a:schemeClr val="tx1"/>
                </a:solidFill>
                <a:latin typeface="+mn-lt"/>
                <a:ea typeface="+mn-ea"/>
                <a:cs typeface="+mn-cs"/>
              </a:rPr>
              <a:t> a</a:t>
            </a:r>
            <a:r>
              <a:rPr lang="en-US" sz="1200" b="1" i="0" kern="1200" dirty="0" smtClean="0">
                <a:solidFill>
                  <a:schemeClr val="tx1"/>
                </a:solidFill>
                <a:latin typeface="+mn-lt"/>
                <a:ea typeface="+mn-ea"/>
                <a:cs typeface="+mn-cs"/>
              </a:rPr>
              <a:t> Brain Break – please stand</a:t>
            </a:r>
            <a:r>
              <a:rPr lang="en-US" sz="1200" b="1" i="0" kern="1200" baseline="0" dirty="0" smtClean="0">
                <a:solidFill>
                  <a:schemeClr val="tx1"/>
                </a:solidFill>
                <a:latin typeface="+mn-lt"/>
                <a:ea typeface="+mn-ea"/>
                <a:cs typeface="+mn-cs"/>
              </a:rPr>
              <a:t> up</a:t>
            </a:r>
            <a:endParaRPr lang="en-US" sz="1200" b="1" i="0" kern="1200" dirty="0" smtClean="0">
              <a:solidFill>
                <a:schemeClr val="tx1"/>
              </a:solidFill>
              <a:latin typeface="+mn-lt"/>
              <a:ea typeface="+mn-ea"/>
              <a:cs typeface="+mn-cs"/>
            </a:endParaRPr>
          </a:p>
          <a:p>
            <a:pPr eaLnBrk="1" hangingPunct="1">
              <a:spcBef>
                <a:spcPct val="0"/>
              </a:spcBef>
            </a:pPr>
            <a:r>
              <a:rPr lang="en-US" sz="1200" dirty="0" smtClean="0"/>
              <a:t>We are going to do a </a:t>
            </a:r>
            <a:r>
              <a:rPr lang="en-US" sz="1200" dirty="0" err="1" smtClean="0"/>
              <a:t>Jamin</a:t>
            </a:r>
            <a:r>
              <a:rPr lang="en-US" sz="1200" dirty="0" smtClean="0"/>
              <a:t>’ minute video</a:t>
            </a:r>
            <a:r>
              <a:rPr lang="en-US" sz="1200" baseline="0" dirty="0" smtClean="0"/>
              <a:t> made by students at Ridgeview Elementary.</a:t>
            </a:r>
            <a:endParaRPr lang="en-US" sz="1200"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xmlns="" val="2185209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Tara </a:t>
            </a:r>
          </a:p>
          <a:p>
            <a:pPr eaLnBrk="1" hangingPunct="1">
              <a:spcBef>
                <a:spcPct val="0"/>
              </a:spcBef>
            </a:pPr>
            <a:r>
              <a:rPr lang="en-US" altLang="en-US" dirty="0" smtClean="0"/>
              <a:t>In LMAS there</a:t>
            </a:r>
            <a:r>
              <a:rPr lang="en-US" altLang="en-US" baseline="0" dirty="0" smtClean="0"/>
              <a:t> is the during the school physical activity which is one of the things we just did with the Brain Break.  </a:t>
            </a:r>
            <a:r>
              <a:rPr lang="en-US" altLang="en-US" dirty="0" smtClean="0"/>
              <a:t>In order to ensure that every child receives 60 minutes of physical activity, it is essential that students are active throughout the school day.  From the moment they enter the school doors to the time they leave, there are many opportunities for kids to be physically active.  Not only will it help kids achieve the recommended amount of physical activity, integrating movement with academics will reinforce classroom content, and facilitate retention, concentration, and on-task behavior.</a:t>
            </a:r>
          </a:p>
          <a:p>
            <a:pPr eaLnBrk="1" hangingPunct="1">
              <a:spcBef>
                <a:spcPct val="0"/>
              </a:spcBef>
            </a:pPr>
            <a:endParaRPr lang="en-US" altLang="en-US" dirty="0" smtClean="0"/>
          </a:p>
          <a:p>
            <a:pPr eaLnBrk="1" hangingPunct="1">
              <a:spcBef>
                <a:spcPct val="0"/>
              </a:spcBef>
            </a:pPr>
            <a:r>
              <a:rPr lang="en-US" altLang="en-US" dirty="0" smtClean="0"/>
              <a:t>Who should be involved in ensuring physical activity during school?  EVERYONE!</a:t>
            </a:r>
          </a:p>
          <a:p>
            <a:pPr eaLnBrk="1" hangingPunct="1">
              <a:spcBef>
                <a:spcPct val="0"/>
              </a:spcBef>
            </a:pPr>
            <a:endParaRPr lang="en-US" altLang="en-US" dirty="0" smtClean="0"/>
          </a:p>
          <a:p>
            <a:pPr eaLnBrk="1" hangingPunct="1">
              <a:spcBef>
                <a:spcPct val="0"/>
              </a:spcBef>
            </a:pPr>
            <a:r>
              <a:rPr lang="en-US" altLang="en-US" dirty="0" smtClean="0"/>
              <a:t>Physical educators</a:t>
            </a:r>
          </a:p>
          <a:p>
            <a:pPr eaLnBrk="1" hangingPunct="1">
              <a:spcBef>
                <a:spcPct val="0"/>
              </a:spcBef>
            </a:pPr>
            <a:r>
              <a:rPr lang="en-US" altLang="en-US" dirty="0" smtClean="0"/>
              <a:t>Classroom teachers</a:t>
            </a:r>
          </a:p>
          <a:p>
            <a:pPr eaLnBrk="1" hangingPunct="1">
              <a:spcBef>
                <a:spcPct val="0"/>
              </a:spcBef>
            </a:pPr>
            <a:r>
              <a:rPr lang="en-US" altLang="en-US" dirty="0" smtClean="0"/>
              <a:t>School staff</a:t>
            </a:r>
          </a:p>
          <a:p>
            <a:pPr eaLnBrk="1" hangingPunct="1">
              <a:spcBef>
                <a:spcPct val="0"/>
              </a:spcBef>
            </a:pPr>
            <a:r>
              <a:rPr lang="en-US" altLang="en-US" dirty="0" smtClean="0"/>
              <a:t>Parents &amp; volunteers</a:t>
            </a:r>
          </a:p>
          <a:p>
            <a:pPr eaLnBrk="1" hangingPunct="1">
              <a:spcBef>
                <a:spcPct val="0"/>
              </a:spcBef>
            </a:pPr>
            <a:r>
              <a:rPr lang="en-US" altLang="en-US" dirty="0" smtClean="0"/>
              <a:t>Administrators</a:t>
            </a:r>
          </a:p>
          <a:p>
            <a:pPr eaLnBrk="1" hangingPunct="1">
              <a:spcBef>
                <a:spcPct val="0"/>
              </a:spcBef>
            </a:pPr>
            <a:endParaRPr lang="en-US" altLang="en-US" sz="2100" dirty="0" smtClean="0"/>
          </a:p>
          <a:p>
            <a:pPr eaLnBrk="1" hangingPunct="1">
              <a:spcBef>
                <a:spcPct val="0"/>
              </a:spcBef>
            </a:pPr>
            <a:endParaRPr lang="en-US" altLang="en-US" dirty="0" smtClean="0"/>
          </a:p>
        </p:txBody>
      </p:sp>
      <p:sp>
        <p:nvSpPr>
          <p:cNvPr id="38916" name="Slide Number Placeholder 3"/>
          <p:cNvSpPr>
            <a:spLocks noGrp="1"/>
          </p:cNvSpPr>
          <p:nvPr>
            <p:ph type="sldNum" sz="quarter" idx="5"/>
          </p:nvPr>
        </p:nvSpPr>
        <p:spPr bwMode="auto">
          <a:noFill/>
          <a:ln>
            <a:miter lim="800000"/>
            <a:headEnd/>
            <a:tailEnd/>
          </a:ln>
        </p:spPr>
        <p:txBody>
          <a:bodyPr/>
          <a:lstStyle/>
          <a:p>
            <a:fld id="{9B16AB97-E823-414F-888E-6AB4EC26DC0E}" type="slidenum">
              <a:rPr lang="en-US" altLang="en-US">
                <a:ea typeface="ＭＳ Ｐゴシック" pitchFamily="34" charset="-128"/>
              </a:rPr>
              <a:pPr/>
              <a:t>18</a:t>
            </a:fld>
            <a:endParaRPr lang="en-US" altLang="en-US">
              <a:ea typeface="ＭＳ Ｐゴシック" pitchFamily="34" charset="-128"/>
            </a:endParaRPr>
          </a:p>
        </p:txBody>
      </p:sp>
      <p:sp>
        <p:nvSpPr>
          <p:cNvPr id="2970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en-US" smtClean="0"/>
              <a:t>October 2013</a:t>
            </a:r>
          </a:p>
        </p:txBody>
      </p:sp>
      <p:sp>
        <p:nvSpPr>
          <p:cNvPr id="29702"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ltLang="en-US" smtClean="0"/>
              <a:t>PAL Training_PPT Deck</a:t>
            </a:r>
          </a:p>
        </p:txBody>
      </p:sp>
    </p:spTree>
    <p:extLst>
      <p:ext uri="{BB962C8B-B14F-4D97-AF65-F5344CB8AC3E}">
        <p14:creationId xmlns:p14="http://schemas.microsoft.com/office/powerpoint/2010/main" xmlns="" val="296823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32500" lnSpcReduction="20000"/>
          </a:bodyPr>
          <a:lstStyle/>
          <a:p>
            <a:pPr eaLnBrk="1" fontAlgn="auto" hangingPunct="1">
              <a:spcBef>
                <a:spcPts val="0"/>
              </a:spcBef>
              <a:spcAft>
                <a:spcPts val="0"/>
              </a:spcAft>
              <a:defRPr/>
            </a:pPr>
            <a:r>
              <a:rPr lang="en-US" dirty="0" smtClean="0"/>
              <a:t>Tara </a:t>
            </a:r>
          </a:p>
          <a:p>
            <a:pPr eaLnBrk="1" fontAlgn="auto" hangingPunct="1">
              <a:spcBef>
                <a:spcPts val="0"/>
              </a:spcBef>
              <a:spcAft>
                <a:spcPts val="0"/>
              </a:spcAft>
              <a:defRPr/>
            </a:pPr>
            <a:r>
              <a:rPr lang="en-US" dirty="0" smtClean="0"/>
              <a:t>Physical activity during school can be both structured and non-structured, and it can take place on the playground, the auditorium, the classroom or elsewhere.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sz="3600" dirty="0" smtClean="0"/>
              <a:t>Daily recess </a:t>
            </a:r>
            <a:r>
              <a:rPr lang="en-US" sz="2400" dirty="0" smtClean="0"/>
              <a:t>(NASPE, 2006) (</a:t>
            </a:r>
            <a:r>
              <a:rPr lang="en-US" sz="2250" dirty="0" smtClean="0"/>
              <a:t>Elementary/Middle):</a:t>
            </a:r>
            <a:endParaRPr lang="en-US" sz="1500" dirty="0" smtClean="0"/>
          </a:p>
          <a:p>
            <a:pPr lvl="1" indent="-239316" eaLnBrk="1" fontAlgn="auto" hangingPunct="1">
              <a:spcBef>
                <a:spcPts val="0"/>
              </a:spcBef>
              <a:spcAft>
                <a:spcPts val="0"/>
              </a:spcAft>
              <a:buFont typeface="Wingdings" pitchFamily="2" charset="2"/>
              <a:buChar char=""/>
              <a:defRPr/>
            </a:pPr>
            <a:r>
              <a:rPr lang="en-US" dirty="0" smtClean="0"/>
              <a:t>More than 20 min.</a:t>
            </a:r>
          </a:p>
          <a:p>
            <a:pPr lvl="1" indent="-239316" eaLnBrk="1" fontAlgn="auto" hangingPunct="1">
              <a:spcBef>
                <a:spcPts val="0"/>
              </a:spcBef>
              <a:spcAft>
                <a:spcPts val="0"/>
              </a:spcAft>
              <a:buFont typeface="Wingdings" pitchFamily="2" charset="2"/>
              <a:buChar char=""/>
              <a:defRPr/>
            </a:pPr>
            <a:r>
              <a:rPr lang="en-US" dirty="0" smtClean="0"/>
              <a:t>Free play or semi-structured</a:t>
            </a:r>
          </a:p>
          <a:p>
            <a:pPr lvl="1" indent="-239316" eaLnBrk="1" fontAlgn="auto" hangingPunct="1">
              <a:spcBef>
                <a:spcPts val="0"/>
              </a:spcBef>
              <a:spcAft>
                <a:spcPts val="0"/>
              </a:spcAft>
              <a:buFont typeface="Wingdings" pitchFamily="2" charset="2"/>
              <a:buChar char=""/>
              <a:defRPr/>
            </a:pPr>
            <a:r>
              <a:rPr lang="en-US" b="1" i="1" dirty="0" smtClean="0">
                <a:solidFill>
                  <a:schemeClr val="accent1">
                    <a:lumMod val="75000"/>
                  </a:schemeClr>
                </a:solidFill>
              </a:rPr>
              <a:t>With Active</a:t>
            </a:r>
            <a:r>
              <a:rPr lang="en-US" b="1" dirty="0" smtClean="0">
                <a:solidFill>
                  <a:schemeClr val="accent1">
                    <a:lumMod val="75000"/>
                  </a:schemeClr>
                </a:solidFill>
              </a:rPr>
              <a:t> Supervision</a:t>
            </a:r>
          </a:p>
          <a:p>
            <a:pPr eaLnBrk="1" fontAlgn="auto" hangingPunct="1">
              <a:spcBef>
                <a:spcPts val="0"/>
              </a:spcBef>
              <a:spcAft>
                <a:spcPts val="0"/>
              </a:spcAft>
              <a:defRPr/>
            </a:pPr>
            <a:r>
              <a:rPr lang="en-US" dirty="0" smtClean="0"/>
              <a:t>Facility/Equipment needs: </a:t>
            </a:r>
          </a:p>
          <a:p>
            <a:pPr marL="171450" indent="-171450" eaLnBrk="1" fontAlgn="auto" hangingPunct="1">
              <a:spcBef>
                <a:spcPts val="0"/>
              </a:spcBef>
              <a:spcAft>
                <a:spcPts val="0"/>
              </a:spcAft>
              <a:buFont typeface="Arial" panose="020B0604020202020204" pitchFamily="34" charset="0"/>
              <a:buChar char="•"/>
              <a:defRPr/>
            </a:pPr>
            <a:r>
              <a:rPr lang="en-US" dirty="0" smtClean="0"/>
              <a:t>Equipment bags</a:t>
            </a:r>
          </a:p>
          <a:p>
            <a:pPr marL="171450" indent="-171450" eaLnBrk="1" fontAlgn="auto" hangingPunct="1">
              <a:spcBef>
                <a:spcPts val="0"/>
              </a:spcBef>
              <a:spcAft>
                <a:spcPts val="0"/>
              </a:spcAft>
              <a:buFont typeface="Arial" panose="020B0604020202020204" pitchFamily="34" charset="0"/>
              <a:buChar char="•"/>
              <a:defRPr/>
            </a:pPr>
            <a:r>
              <a:rPr lang="en-US" dirty="0" smtClean="0"/>
              <a:t>Painted playgrounds</a:t>
            </a:r>
          </a:p>
          <a:p>
            <a:pPr marL="171450" indent="-171450" eaLnBrk="1" fontAlgn="auto" hangingPunct="1">
              <a:spcBef>
                <a:spcPts val="0"/>
              </a:spcBef>
              <a:spcAft>
                <a:spcPts val="0"/>
              </a:spcAft>
              <a:buFont typeface="Arial" panose="020B0604020202020204" pitchFamily="34" charset="0"/>
              <a:buChar char="•"/>
              <a:defRPr/>
            </a:pPr>
            <a:r>
              <a:rPr lang="en-US" dirty="0" smtClean="0"/>
              <a:t>Activity zones or stations</a:t>
            </a:r>
            <a:endParaRPr lang="en-US" sz="2250" u="sng" dirty="0" smtClean="0"/>
          </a:p>
          <a:p>
            <a:pPr eaLnBrk="1" fontAlgn="auto" hangingPunct="1">
              <a:spcBef>
                <a:spcPts val="0"/>
              </a:spcBef>
              <a:spcAft>
                <a:spcPts val="0"/>
              </a:spcAft>
              <a:defRPr/>
            </a:pPr>
            <a:r>
              <a:rPr lang="en-US" sz="2250" b="1" dirty="0" smtClean="0"/>
              <a:t>Activity rooms (</a:t>
            </a:r>
            <a:r>
              <a:rPr lang="en-US" sz="2250" b="0" dirty="0" smtClean="0"/>
              <a:t>stand-alone rooms </a:t>
            </a:r>
            <a:r>
              <a:rPr lang="en-US" sz="2250" dirty="0" smtClean="0"/>
              <a:t>with mats, balance boards, brain bikes, etc.)  Whole classes or individual students can go to an activity room for:</a:t>
            </a:r>
          </a:p>
          <a:p>
            <a:pPr marL="342900" indent="-342900" eaLnBrk="1" fontAlgn="auto" hangingPunct="1">
              <a:spcBef>
                <a:spcPts val="0"/>
              </a:spcBef>
              <a:spcAft>
                <a:spcPts val="0"/>
              </a:spcAft>
              <a:buFont typeface="Arial" panose="020B0604020202020204" pitchFamily="34" charset="0"/>
              <a:buChar char="•"/>
              <a:defRPr/>
            </a:pPr>
            <a:r>
              <a:rPr lang="en-US" sz="2250" dirty="0" smtClean="0"/>
              <a:t>Test preparation</a:t>
            </a:r>
          </a:p>
          <a:p>
            <a:pPr marL="342900" indent="-342900" eaLnBrk="1" fontAlgn="auto" hangingPunct="1">
              <a:spcBef>
                <a:spcPts val="0"/>
              </a:spcBef>
              <a:spcAft>
                <a:spcPts val="0"/>
              </a:spcAft>
              <a:buFont typeface="Arial" panose="020B0604020202020204" pitchFamily="34" charset="0"/>
              <a:buChar char="•"/>
              <a:defRPr/>
            </a:pPr>
            <a:r>
              <a:rPr lang="en-US" sz="2250" dirty="0" smtClean="0"/>
              <a:t>Behavior management</a:t>
            </a:r>
          </a:p>
          <a:p>
            <a:pPr eaLnBrk="1" fontAlgn="auto" hangingPunct="1">
              <a:spcBef>
                <a:spcPts val="0"/>
              </a:spcBef>
              <a:spcAft>
                <a:spcPts val="0"/>
              </a:spcAft>
              <a:defRPr/>
            </a:pPr>
            <a:endParaRPr lang="en-US" sz="2250" u="sng" dirty="0" smtClean="0"/>
          </a:p>
          <a:p>
            <a:pPr eaLnBrk="1" fontAlgn="auto" hangingPunct="1">
              <a:spcBef>
                <a:spcPts val="0"/>
              </a:spcBef>
              <a:spcAft>
                <a:spcPts val="0"/>
              </a:spcAft>
              <a:defRPr/>
            </a:pPr>
            <a:r>
              <a:rPr lang="en-US" sz="2250" dirty="0" smtClean="0"/>
              <a:t>“</a:t>
            </a:r>
            <a:r>
              <a:rPr lang="en-US" sz="2250" b="1" dirty="0" smtClean="0"/>
              <a:t>Drop-in” PA (secondary</a:t>
            </a:r>
            <a:r>
              <a:rPr lang="en-US" sz="2250" dirty="0" smtClean="0"/>
              <a:t>): </a:t>
            </a:r>
            <a:r>
              <a:rPr lang="en-US" dirty="0" smtClean="0"/>
              <a:t>open gym, pool, track, or weight room; scheduled aerobic classes, Frisbee golf</a:t>
            </a:r>
          </a:p>
          <a:p>
            <a:pPr lvl="1" indent="-239316" eaLnBrk="1" fontAlgn="auto" hangingPunct="1">
              <a:spcBef>
                <a:spcPts val="0"/>
              </a:spcBef>
              <a:spcAft>
                <a:spcPts val="0"/>
              </a:spcAft>
              <a:buFont typeface="Wingdings" pitchFamily="2" charset="2"/>
              <a:buChar char=""/>
              <a:defRPr/>
            </a:pPr>
            <a:r>
              <a:rPr lang="en-US" dirty="0" smtClean="0"/>
              <a:t>Lunch periods</a:t>
            </a:r>
          </a:p>
          <a:p>
            <a:pPr lvl="1" indent="-239316" eaLnBrk="1" fontAlgn="auto" hangingPunct="1">
              <a:spcBef>
                <a:spcPts val="0"/>
              </a:spcBef>
              <a:spcAft>
                <a:spcPts val="0"/>
              </a:spcAft>
              <a:buFont typeface="Wingdings" pitchFamily="2" charset="2"/>
              <a:buChar char=""/>
              <a:defRPr/>
            </a:pPr>
            <a:r>
              <a:rPr lang="en-US" dirty="0" smtClean="0"/>
              <a:t>Advisement</a:t>
            </a:r>
          </a:p>
          <a:p>
            <a:pPr eaLnBrk="1" fontAlgn="auto" hangingPunct="1">
              <a:spcBef>
                <a:spcPts val="0"/>
              </a:spcBef>
              <a:spcAft>
                <a:spcPts val="0"/>
              </a:spcAft>
              <a:defRPr/>
            </a:pPr>
            <a:r>
              <a:rPr lang="en-US" b="1" dirty="0" smtClean="0"/>
              <a:t>PA Integration:  </a:t>
            </a:r>
            <a:r>
              <a:rPr lang="en-US" dirty="0" smtClean="0"/>
              <a:t>Using movement to reinforce classroom content  (3 video examples)</a:t>
            </a:r>
          </a:p>
          <a:p>
            <a:pPr marL="171450" indent="-171450" eaLnBrk="1" fontAlgn="auto" hangingPunct="1">
              <a:spcBef>
                <a:spcPts val="0"/>
              </a:spcBef>
              <a:spcAft>
                <a:spcPts val="0"/>
              </a:spcAft>
              <a:buFont typeface="Arial" panose="020B0604020202020204" pitchFamily="34" charset="0"/>
              <a:buChar char="•"/>
              <a:defRPr/>
            </a:pPr>
            <a:r>
              <a:rPr lang="en-US" dirty="0" smtClean="0"/>
              <a:t>Provides breaks from long bouts of sitting</a:t>
            </a:r>
          </a:p>
          <a:p>
            <a:pPr marL="171450" indent="-171450" eaLnBrk="1" fontAlgn="auto" hangingPunct="1">
              <a:spcBef>
                <a:spcPts val="0"/>
              </a:spcBef>
              <a:spcAft>
                <a:spcPts val="0"/>
              </a:spcAft>
              <a:buFont typeface="Arial" panose="020B0604020202020204" pitchFamily="34" charset="0"/>
              <a:buChar char="•"/>
              <a:defRPr/>
            </a:pPr>
            <a:r>
              <a:rPr lang="en-US" dirty="0" smtClean="0"/>
              <a:t>Performed in limited space during natural class transitions</a:t>
            </a:r>
          </a:p>
          <a:p>
            <a:pPr marL="171450" indent="-171450" eaLnBrk="1" fontAlgn="auto" hangingPunct="1">
              <a:spcBef>
                <a:spcPts val="0"/>
              </a:spcBef>
              <a:spcAft>
                <a:spcPts val="0"/>
              </a:spcAft>
              <a:buFont typeface="Arial" panose="020B0604020202020204" pitchFamily="34" charset="0"/>
              <a:buChar char="•"/>
              <a:defRPr/>
            </a:pPr>
            <a:r>
              <a:rPr lang="en-US" sz="2800" dirty="0" smtClean="0"/>
              <a:t>Improved time on task</a:t>
            </a:r>
          </a:p>
          <a:p>
            <a:pPr marL="171450" indent="-171450" eaLnBrk="1" fontAlgn="auto" hangingPunct="1">
              <a:spcBef>
                <a:spcPts val="0"/>
              </a:spcBef>
              <a:spcAft>
                <a:spcPts val="0"/>
              </a:spcAft>
              <a:buFont typeface="Arial" panose="020B0604020202020204" pitchFamily="34" charset="0"/>
              <a:buChar char="•"/>
              <a:defRPr/>
            </a:pPr>
            <a:r>
              <a:rPr lang="en-US" sz="2400" dirty="0" smtClean="0"/>
              <a:t>Improved academic performance</a:t>
            </a:r>
            <a:endParaRPr lang="en-US" sz="2000" dirty="0" smtClean="0"/>
          </a:p>
          <a:p>
            <a:pPr eaLnBrk="1" fontAlgn="auto" hangingPunct="1">
              <a:spcBef>
                <a:spcPts val="0"/>
              </a:spcBef>
              <a:spcAft>
                <a:spcPts val="0"/>
              </a:spcAft>
              <a:buFont typeface="Arial" panose="020B0604020202020204" pitchFamily="34" charset="0"/>
              <a:buNone/>
              <a:defRPr/>
            </a:pPr>
            <a:endParaRPr lang="en-US" sz="24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Classroom PA Breaks (</a:t>
            </a:r>
            <a:r>
              <a:rPr lang="en-US" dirty="0" err="1" smtClean="0"/>
              <a:t>Jammin</a:t>
            </a:r>
            <a:r>
              <a:rPr lang="en-US" dirty="0" smtClean="0"/>
              <a:t>’ Minute video)</a:t>
            </a:r>
          </a:p>
          <a:p>
            <a:pPr marL="171450" indent="-171450" eaLnBrk="1" fontAlgn="auto" hangingPunct="1">
              <a:spcBef>
                <a:spcPts val="0"/>
              </a:spcBef>
              <a:spcAft>
                <a:spcPts val="0"/>
              </a:spcAft>
              <a:buFont typeface="Arial" panose="020B0604020202020204" pitchFamily="34" charset="0"/>
              <a:buChar char="•"/>
              <a:defRPr/>
            </a:pPr>
            <a:r>
              <a:rPr lang="en-US" dirty="0" smtClean="0">
                <a:solidFill>
                  <a:srgbClr val="FF0000"/>
                </a:solidFill>
              </a:rPr>
              <a:t>About 5-10 minutes in duration</a:t>
            </a:r>
          </a:p>
          <a:p>
            <a:pPr marL="171450" indent="-171450" eaLnBrk="1" fontAlgn="auto" hangingPunct="1">
              <a:spcBef>
                <a:spcPts val="0"/>
              </a:spcBef>
              <a:spcAft>
                <a:spcPts val="0"/>
              </a:spcAft>
              <a:buFont typeface="Arial" panose="020B0604020202020204" pitchFamily="34" charset="0"/>
              <a:buChar char="•"/>
              <a:defRPr/>
            </a:pPr>
            <a:r>
              <a:rPr lang="en-US" dirty="0" smtClean="0"/>
              <a:t>Focuses on movement, not classroom content</a:t>
            </a:r>
          </a:p>
          <a:p>
            <a:pPr marL="171450" indent="-171450" eaLnBrk="1" fontAlgn="auto" hangingPunct="1">
              <a:spcBef>
                <a:spcPts val="0"/>
              </a:spcBef>
              <a:spcAft>
                <a:spcPts val="0"/>
              </a:spcAft>
              <a:buFont typeface="Arial" panose="020B0604020202020204" pitchFamily="34" charset="0"/>
              <a:buChar char="•"/>
              <a:defRPr/>
            </a:pPr>
            <a:r>
              <a:rPr lang="en-US" dirty="0" smtClean="0"/>
              <a:t>Facilitates attentional reset</a:t>
            </a:r>
          </a:p>
          <a:p>
            <a:pPr marL="171450" indent="-171450" eaLnBrk="1" fontAlgn="auto" hangingPunct="1">
              <a:spcBef>
                <a:spcPts val="0"/>
              </a:spcBef>
              <a:spcAft>
                <a:spcPts val="0"/>
              </a:spcAft>
              <a:buFont typeface="Arial" panose="020B0604020202020204" pitchFamily="34" charset="0"/>
              <a:buChar char="•"/>
              <a:defRPr/>
            </a:pPr>
            <a:r>
              <a:rPr lang="en-US" dirty="0" smtClean="0"/>
              <a:t>Helps students focus and reenergize</a:t>
            </a:r>
          </a:p>
          <a:p>
            <a:pPr marL="171450" indent="-171450" eaLnBrk="1" fontAlgn="auto" hangingPunct="1">
              <a:spcBef>
                <a:spcPts val="0"/>
              </a:spcBef>
              <a:spcAft>
                <a:spcPts val="0"/>
              </a:spcAft>
              <a:buFont typeface="Arial" panose="020B0604020202020204" pitchFamily="34" charset="0"/>
              <a:buChar char="•"/>
              <a:defRPr/>
            </a:pPr>
            <a:r>
              <a:rPr lang="en-US" sz="2800" dirty="0" smtClean="0"/>
              <a:t>Fewer discipline issues</a:t>
            </a:r>
            <a:endParaRPr lang="en-US" sz="2400" dirty="0" smtClean="0"/>
          </a:p>
          <a:p>
            <a:pPr eaLnBrk="1" hangingPunct="1">
              <a:spcBef>
                <a:spcPct val="0"/>
              </a:spcBef>
              <a:defRPr/>
            </a:pPr>
            <a:endParaRPr lang="en-US" altLang="en-US" dirty="0" smtClean="0"/>
          </a:p>
          <a:p>
            <a:pPr eaLnBrk="1" fontAlgn="auto" hangingPunct="1">
              <a:spcBef>
                <a:spcPts val="0"/>
              </a:spcBef>
              <a:spcAft>
                <a:spcPts val="0"/>
              </a:spcAft>
              <a:defRPr/>
            </a:pPr>
            <a:r>
              <a:rPr lang="en-US" sz="3000" dirty="0" smtClean="0"/>
              <a:t>Examples of classroom PA breaks </a:t>
            </a:r>
          </a:p>
          <a:p>
            <a:pPr lvl="1" eaLnBrk="1" fontAlgn="auto" hangingPunct="1">
              <a:spcBef>
                <a:spcPts val="0"/>
              </a:spcBef>
              <a:spcAft>
                <a:spcPts val="0"/>
              </a:spcAft>
              <a:defRPr/>
            </a:pPr>
            <a:r>
              <a:rPr lang="en-US" dirty="0" smtClean="0"/>
              <a:t>Energizers</a:t>
            </a:r>
          </a:p>
          <a:p>
            <a:pPr lvl="1" eaLnBrk="1" fontAlgn="auto" hangingPunct="1">
              <a:spcBef>
                <a:spcPts val="0"/>
              </a:spcBef>
              <a:spcAft>
                <a:spcPts val="0"/>
              </a:spcAft>
              <a:defRPr/>
            </a:pPr>
            <a:r>
              <a:rPr lang="en-US" dirty="0" smtClean="0"/>
              <a:t>Activity cards (</a:t>
            </a:r>
            <a:r>
              <a:rPr lang="en-US" dirty="0" err="1" smtClean="0"/>
              <a:t>Pangrazi</a:t>
            </a:r>
            <a:r>
              <a:rPr lang="en-US" dirty="0" smtClean="0"/>
              <a:t> et al., 2009)</a:t>
            </a:r>
          </a:p>
          <a:p>
            <a:pPr lvl="1" eaLnBrk="1" fontAlgn="auto" hangingPunct="1">
              <a:spcBef>
                <a:spcPts val="0"/>
              </a:spcBef>
              <a:spcAft>
                <a:spcPts val="0"/>
              </a:spcAft>
              <a:defRPr/>
            </a:pPr>
            <a:r>
              <a:rPr lang="en-US" dirty="0" smtClean="0"/>
              <a:t>Lessons (Reed, 2010)</a:t>
            </a:r>
          </a:p>
          <a:p>
            <a:pPr lvl="1" eaLnBrk="1" fontAlgn="auto" hangingPunct="1">
              <a:spcBef>
                <a:spcPts val="0"/>
              </a:spcBef>
              <a:spcAft>
                <a:spcPts val="0"/>
              </a:spcAft>
              <a:defRPr/>
            </a:pPr>
            <a:r>
              <a:rPr lang="en-US" dirty="0" smtClean="0"/>
              <a:t>Take 10!</a:t>
            </a:r>
          </a:p>
          <a:p>
            <a:pPr lvl="1" eaLnBrk="1" fontAlgn="auto" hangingPunct="1">
              <a:spcBef>
                <a:spcPts val="0"/>
              </a:spcBef>
              <a:spcAft>
                <a:spcPts val="0"/>
              </a:spcAft>
              <a:defRPr/>
            </a:pPr>
            <a:r>
              <a:rPr lang="en-US" i="1" dirty="0" err="1" smtClean="0"/>
              <a:t>Jammin</a:t>
            </a:r>
            <a:r>
              <a:rPr lang="en-US" i="1" dirty="0" smtClean="0"/>
              <a:t> Minutes</a:t>
            </a:r>
          </a:p>
          <a:p>
            <a:pPr eaLnBrk="1" fontAlgn="auto" hangingPunct="1">
              <a:spcBef>
                <a:spcPts val="0"/>
              </a:spcBef>
              <a:spcAft>
                <a:spcPts val="0"/>
              </a:spcAft>
              <a:defRPr/>
            </a:pPr>
            <a:r>
              <a:rPr lang="en-US" sz="3000" dirty="0" smtClean="0"/>
              <a:t>Kagan strategies</a:t>
            </a:r>
          </a:p>
          <a:p>
            <a:pPr eaLnBrk="1" fontAlgn="auto" hangingPunct="1">
              <a:spcBef>
                <a:spcPts val="0"/>
              </a:spcBef>
              <a:spcAft>
                <a:spcPts val="0"/>
              </a:spcAft>
              <a:defRPr/>
            </a:pPr>
            <a:r>
              <a:rPr lang="en-US" sz="3200" dirty="0" smtClean="0"/>
              <a:t>Wall pushups</a:t>
            </a:r>
          </a:p>
          <a:p>
            <a:pPr eaLnBrk="1" fontAlgn="auto" hangingPunct="1">
              <a:spcBef>
                <a:spcPts val="0"/>
              </a:spcBef>
              <a:spcAft>
                <a:spcPts val="0"/>
              </a:spcAft>
              <a:defRPr/>
            </a:pPr>
            <a:r>
              <a:rPr lang="en-US" sz="3200" dirty="0" smtClean="0"/>
              <a:t>Toe touchdowns</a:t>
            </a:r>
          </a:p>
          <a:p>
            <a:pPr eaLnBrk="1" fontAlgn="auto" hangingPunct="1">
              <a:spcBef>
                <a:spcPts val="0"/>
              </a:spcBef>
              <a:spcAft>
                <a:spcPts val="0"/>
              </a:spcAft>
              <a:defRPr/>
            </a:pPr>
            <a:r>
              <a:rPr lang="en-US" sz="3200" dirty="0" smtClean="0"/>
              <a:t>Mingle-Mingle</a:t>
            </a:r>
          </a:p>
          <a:p>
            <a:pPr eaLnBrk="1" fontAlgn="auto" hangingPunct="1">
              <a:spcBef>
                <a:spcPts val="0"/>
              </a:spcBef>
              <a:spcAft>
                <a:spcPts val="0"/>
              </a:spcAft>
              <a:defRPr/>
            </a:pPr>
            <a:r>
              <a:rPr lang="en-US" sz="3200" dirty="0" smtClean="0"/>
              <a:t>Stand &amp; stretch</a:t>
            </a:r>
          </a:p>
          <a:p>
            <a:pPr eaLnBrk="1" fontAlgn="auto" hangingPunct="1">
              <a:spcBef>
                <a:spcPts val="0"/>
              </a:spcBef>
              <a:spcAft>
                <a:spcPts val="0"/>
              </a:spcAft>
              <a:defRPr/>
            </a:pPr>
            <a:r>
              <a:rPr lang="en-US" sz="3200" dirty="0" smtClean="0"/>
              <a:t>Isometrics </a:t>
            </a:r>
          </a:p>
          <a:p>
            <a:pPr eaLnBrk="1" fontAlgn="auto" hangingPunct="1">
              <a:spcBef>
                <a:spcPts val="0"/>
              </a:spcBef>
              <a:spcAft>
                <a:spcPts val="0"/>
              </a:spcAft>
              <a:defRPr/>
            </a:pPr>
            <a:r>
              <a:rPr lang="en-US" sz="3200" dirty="0" smtClean="0"/>
              <a:t>Core exercises (e.g. planks)</a:t>
            </a:r>
          </a:p>
          <a:p>
            <a:pPr eaLnBrk="1" hangingPunct="1">
              <a:spcBef>
                <a:spcPct val="0"/>
              </a:spcBef>
              <a:defRPr/>
            </a:pPr>
            <a:endParaRPr lang="en-US" altLang="en-US" dirty="0" smtClean="0"/>
          </a:p>
          <a:p>
            <a:pPr eaLnBrk="1" hangingPunct="1">
              <a:spcBef>
                <a:spcPct val="0"/>
              </a:spcBef>
              <a:defRPr/>
            </a:pPr>
            <a:endParaRPr lang="en-US" altLang="en-US" dirty="0" smtClean="0"/>
          </a:p>
          <a:p>
            <a:pPr eaLnBrk="1" hangingPunct="1">
              <a:spcBef>
                <a:spcPct val="0"/>
              </a:spcBef>
              <a:defRPr/>
            </a:pPr>
            <a:r>
              <a:rPr lang="en-US" altLang="en-US" b="1" dirty="0" smtClean="0"/>
              <a:t>Other </a:t>
            </a:r>
          </a:p>
          <a:p>
            <a:pPr eaLnBrk="1" hangingPunct="1">
              <a:spcBef>
                <a:spcPct val="0"/>
              </a:spcBef>
              <a:defRPr/>
            </a:pPr>
            <a:r>
              <a:rPr lang="en-US" altLang="en-US" dirty="0" smtClean="0"/>
              <a:t>Active Academics:  Some academic activities REQUIRE physical activity</a:t>
            </a:r>
          </a:p>
          <a:p>
            <a:pPr marL="171450" indent="-171450">
              <a:buFont typeface="Arial" panose="020B0604020202020204" pitchFamily="34" charset="0"/>
              <a:buChar char="•"/>
              <a:defRPr/>
            </a:pPr>
            <a:r>
              <a:rPr lang="en-US" altLang="en-US" dirty="0" smtClean="0"/>
              <a:t>Planting a school garden into elementary school activities can teach about nutrition while boosting physical activity and exercise.</a:t>
            </a:r>
          </a:p>
          <a:p>
            <a:pPr>
              <a:defRPr/>
            </a:pPr>
            <a:r>
              <a:rPr lang="en-US" altLang="en-US" dirty="0" smtClean="0"/>
              <a:t>A two-year Cornell University study of 12 elementary schools in New York state finds that children at schools with gardens were more physically active at school than before their schools had gardens. What's more, children who gardened at school were substantially less sedentary at home and elsewhere than their counterparts.</a:t>
            </a:r>
          </a:p>
          <a:p>
            <a:pPr>
              <a:defRPr/>
            </a:pPr>
            <a:r>
              <a:rPr lang="en-US" altLang="en-US" dirty="0" smtClean="0"/>
              <a:t>With nearly one in three American children overweight or obese, school gardens could be a simple, low-cost way to get kids more active (said environmental psychologist Nancy Wells, professor of design and environmental analysis in Cornell's College of Human Ecology).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39940" name="Slide Number Placeholder 3"/>
          <p:cNvSpPr>
            <a:spLocks noGrp="1"/>
          </p:cNvSpPr>
          <p:nvPr>
            <p:ph type="sldNum" sz="quarter" idx="5"/>
          </p:nvPr>
        </p:nvSpPr>
        <p:spPr bwMode="auto">
          <a:noFill/>
          <a:ln>
            <a:miter lim="800000"/>
            <a:headEnd/>
            <a:tailEnd/>
          </a:ln>
        </p:spPr>
        <p:txBody>
          <a:bodyPr/>
          <a:lstStyle/>
          <a:p>
            <a:fld id="{7F4C8012-48EC-4063-BE93-34F4FDA77692}" type="slidenum">
              <a:rPr lang="en-US" altLang="en-US"/>
              <a:pPr/>
              <a:t>19</a:t>
            </a:fld>
            <a:endParaRPr lang="en-US" altLang="en-US"/>
          </a:p>
        </p:txBody>
      </p:sp>
    </p:spTree>
    <p:extLst>
      <p:ext uri="{BB962C8B-B14F-4D97-AF65-F5344CB8AC3E}">
        <p14:creationId xmlns:p14="http://schemas.microsoft.com/office/powerpoint/2010/main" xmlns="" val="43353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2800" dirty="0" smtClean="0"/>
              <a:t>Wendy Read slide</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xmlns="" val="192355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 </a:t>
            </a:r>
          </a:p>
          <a:p>
            <a:pPr eaLnBrk="1" hangingPunct="1">
              <a:spcBef>
                <a:spcPct val="0"/>
              </a:spcBef>
            </a:pPr>
            <a:r>
              <a:rPr lang="en-US" dirty="0" smtClean="0"/>
              <a:t>Step 5- Physical</a:t>
            </a:r>
            <a:r>
              <a:rPr lang="en-US" baseline="0" dirty="0" smtClean="0"/>
              <a:t> Activity play</a:t>
            </a:r>
          </a:p>
          <a:p>
            <a:pPr eaLnBrk="1" hangingPunct="1">
              <a:spcBef>
                <a:spcPct val="0"/>
              </a:spcBef>
            </a:pPr>
            <a:endParaRPr lang="en-US" baseline="0" dirty="0" smtClean="0"/>
          </a:p>
          <a:p>
            <a:pPr eaLnBrk="1" hangingPunct="1">
              <a:spcBef>
                <a:spcPct val="0"/>
              </a:spcBef>
            </a:pPr>
            <a:r>
              <a:rPr lang="en-US" baseline="0" dirty="0" smtClean="0"/>
              <a:t>Fairview Elementary did a play they called Workout Wednesday where the student team learned a dance to a specific song.  After announcements classes went into the hallway with one of the core team members in each hallway to be the leader.  Music played and they danced!!!  I’m sure others of you have done something similar – Fitness Fridays, Moving Mondays (boy don’t we all need that after some weekends!)</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20</a:t>
            </a:fld>
            <a:endParaRPr lang="en-US" smtClean="0"/>
          </a:p>
        </p:txBody>
      </p:sp>
    </p:spTree>
    <p:extLst>
      <p:ext uri="{BB962C8B-B14F-4D97-AF65-F5344CB8AC3E}">
        <p14:creationId xmlns:p14="http://schemas.microsoft.com/office/powerpoint/2010/main" xmlns="" val="263988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Tara</a:t>
            </a:r>
            <a:r>
              <a:rPr lang="en-US" baseline="0" dirty="0" smtClean="0"/>
              <a:t> -</a:t>
            </a:r>
            <a:r>
              <a:rPr lang="en-US" dirty="0" smtClean="0"/>
              <a:t> Brain Breaks- during the day</a:t>
            </a:r>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21</a:t>
            </a:fld>
            <a:endParaRPr lang="en-US" smtClean="0"/>
          </a:p>
        </p:txBody>
      </p:sp>
    </p:spTree>
    <p:extLst>
      <p:ext uri="{BB962C8B-B14F-4D97-AF65-F5344CB8AC3E}">
        <p14:creationId xmlns:p14="http://schemas.microsoft.com/office/powerpoint/2010/main" xmlns="" val="3626947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TARA - Tie</a:t>
            </a:r>
            <a:r>
              <a:rPr lang="en-US" baseline="0" dirty="0" smtClean="0"/>
              <a:t> into LMAS – Recess - during the day activity</a:t>
            </a:r>
          </a:p>
          <a:p>
            <a:pPr eaLnBrk="1" hangingPunct="1">
              <a:spcBef>
                <a:spcPct val="0"/>
              </a:spcBef>
            </a:pPr>
            <a:r>
              <a:rPr lang="en-US" baseline="0" dirty="0" smtClean="0"/>
              <a:t>Ramp Up Recess is one of the FUTP 60 Physical Activity Plays for this year.  It is one that can be used to apply for funding – up to $4,000. There are some parameters with the funding – the Physical Activity play can’t ask for more than the Healthy Eating play  .</a:t>
            </a:r>
          </a:p>
          <a:p>
            <a:pPr eaLnBrk="1" hangingPunct="1">
              <a:spcBef>
                <a:spcPct val="0"/>
              </a:spcBef>
            </a:pPr>
            <a:endParaRPr lang="en-US" baseline="0"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22</a:t>
            </a:fld>
            <a:endParaRPr lang="en-US" smtClean="0"/>
          </a:p>
        </p:txBody>
      </p:sp>
    </p:spTree>
    <p:extLst>
      <p:ext uri="{BB962C8B-B14F-4D97-AF65-F5344CB8AC3E}">
        <p14:creationId xmlns:p14="http://schemas.microsoft.com/office/powerpoint/2010/main" xmlns="" val="2063184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hangingPunct="1">
              <a:defRPr/>
            </a:pPr>
            <a:r>
              <a:rPr lang="en-US" altLang="en-US" sz="2400" dirty="0" smtClean="0"/>
              <a:t>Tara</a:t>
            </a:r>
          </a:p>
          <a:p>
            <a:pPr eaLnBrk="1" hangingPunct="1">
              <a:defRPr/>
            </a:pPr>
            <a:r>
              <a:rPr lang="en-US" altLang="en-US" sz="2400" dirty="0" smtClean="0"/>
              <a:t>Before- and after-school physical activity offerings might include </a:t>
            </a:r>
          </a:p>
          <a:p>
            <a:pPr marL="342900" indent="-342900" eaLnBrk="1" hangingPunct="1">
              <a:buFont typeface="Arial" panose="020B0604020202020204" pitchFamily="34" charset="0"/>
              <a:buChar char="•"/>
              <a:defRPr/>
            </a:pPr>
            <a:r>
              <a:rPr lang="en-US" sz="4400" dirty="0" smtClean="0"/>
              <a:t>Start-of-day movement - </a:t>
            </a:r>
            <a:r>
              <a:rPr lang="en-US" sz="2400" dirty="0" smtClean="0"/>
              <a:t>During announcements; “Channel One,”  ACES (All Children Exercising Simultaneously)</a:t>
            </a:r>
          </a:p>
          <a:p>
            <a:pPr marL="342900" indent="-342900" eaLnBrk="1" hangingPunct="1">
              <a:buFont typeface="Arial" panose="020B0604020202020204" pitchFamily="34" charset="0"/>
              <a:buChar char="•"/>
              <a:defRPr/>
            </a:pPr>
            <a:r>
              <a:rPr lang="en-US" altLang="en-US" sz="2400" dirty="0" smtClean="0"/>
              <a:t>School-sponsored Clubs - non-competitive physical activity clubs or intramural programs</a:t>
            </a:r>
          </a:p>
          <a:p>
            <a:pPr marL="342900" indent="-342900" eaLnBrk="1" hangingPunct="1">
              <a:buFont typeface="Arial" panose="020B0604020202020204" pitchFamily="34" charset="0"/>
              <a:buChar char="•"/>
              <a:defRPr/>
            </a:pPr>
            <a:r>
              <a:rPr lang="en-US" altLang="en-US" sz="2400" dirty="0" smtClean="0"/>
              <a:t>Open gym time - informal recreation or play on school grounds, or physical activity in school-based child care programs.</a:t>
            </a:r>
          </a:p>
          <a:p>
            <a:pPr marL="342900" indent="-342900" eaLnBrk="1" hangingPunct="1">
              <a:buFont typeface="Arial" panose="020B0604020202020204" pitchFamily="34" charset="0"/>
              <a:buChar char="•"/>
              <a:defRPr/>
            </a:pPr>
            <a:r>
              <a:rPr lang="en-US" altLang="en-US" sz="2400" dirty="0" smtClean="0"/>
              <a:t>Active Transportation - a walking and/or biking to school program. </a:t>
            </a:r>
            <a:r>
              <a:rPr lang="en-US" sz="2000" dirty="0" smtClean="0"/>
              <a:t>Examples (click Active Transportation for video):</a:t>
            </a:r>
          </a:p>
          <a:p>
            <a:pPr eaLnBrk="1" fontAlgn="auto" hangingPunct="1">
              <a:spcAft>
                <a:spcPts val="0"/>
              </a:spcAft>
              <a:defRPr/>
            </a:pPr>
            <a:endParaRPr lang="en-US" sz="1800" dirty="0" smtClean="0"/>
          </a:p>
          <a:p>
            <a:pPr eaLnBrk="1" fontAlgn="auto" hangingPunct="1">
              <a:spcAft>
                <a:spcPts val="0"/>
              </a:spcAft>
              <a:defRPr/>
            </a:pPr>
            <a:r>
              <a:rPr lang="en-US" sz="1800" dirty="0" smtClean="0"/>
              <a:t>Walk or bike to school: </a:t>
            </a:r>
          </a:p>
          <a:p>
            <a:pPr lvl="1" eaLnBrk="1" fontAlgn="auto" hangingPunct="1">
              <a:spcAft>
                <a:spcPts val="0"/>
              </a:spcAft>
              <a:defRPr/>
            </a:pPr>
            <a:r>
              <a:rPr lang="en-US" sz="1575" dirty="0" smtClean="0">
                <a:hlinkClick r:id="rId3"/>
              </a:rPr>
              <a:t>www.walktoschool.org</a:t>
            </a:r>
            <a:endParaRPr lang="en-US" sz="1575" dirty="0" smtClean="0"/>
          </a:p>
          <a:p>
            <a:pPr lvl="1" eaLnBrk="1" fontAlgn="auto" hangingPunct="1">
              <a:spcAft>
                <a:spcPts val="0"/>
              </a:spcAft>
              <a:defRPr/>
            </a:pPr>
            <a:r>
              <a:rPr lang="en-US" sz="1575" dirty="0" smtClean="0">
                <a:hlinkClick r:id="rId4"/>
              </a:rPr>
              <a:t>www.saferoutesinfo.org</a:t>
            </a:r>
            <a:endParaRPr lang="en-US" sz="1575" dirty="0" smtClean="0"/>
          </a:p>
          <a:p>
            <a:pPr lvl="1" eaLnBrk="1" fontAlgn="auto" hangingPunct="1">
              <a:spcAft>
                <a:spcPts val="0"/>
              </a:spcAft>
              <a:defRPr/>
            </a:pPr>
            <a:r>
              <a:rPr lang="en-US" sz="1575" dirty="0" smtClean="0">
                <a:hlinkClick r:id="rId5"/>
              </a:rPr>
              <a:t>www.walkingschoolbus.org</a:t>
            </a:r>
            <a:r>
              <a:rPr lang="en-US" sz="1575" dirty="0" smtClean="0"/>
              <a:t> </a:t>
            </a:r>
          </a:p>
          <a:p>
            <a:pPr eaLnBrk="1" fontAlgn="auto" hangingPunct="1">
              <a:spcAft>
                <a:spcPts val="0"/>
              </a:spcAft>
              <a:defRPr/>
            </a:pPr>
            <a:r>
              <a:rPr lang="en-US" sz="1800" dirty="0" smtClean="0"/>
              <a:t>Rails to Trails:</a:t>
            </a:r>
          </a:p>
          <a:p>
            <a:pPr lvl="1" eaLnBrk="1" fontAlgn="auto" hangingPunct="1">
              <a:spcAft>
                <a:spcPts val="0"/>
              </a:spcAft>
              <a:defRPr/>
            </a:pPr>
            <a:r>
              <a:rPr lang="en-US" sz="1575" dirty="0" smtClean="0">
                <a:hlinkClick r:id="rId6"/>
              </a:rPr>
              <a:t>www.railstotrails.org</a:t>
            </a:r>
            <a:r>
              <a:rPr lang="en-US" sz="1575" dirty="0" smtClean="0"/>
              <a:t> </a:t>
            </a:r>
          </a:p>
          <a:p>
            <a:pPr marL="342900" indent="-342900" eaLnBrk="1" hangingPunct="1">
              <a:buFont typeface="Arial" panose="020B0604020202020204" pitchFamily="34" charset="0"/>
              <a:buChar char="•"/>
              <a:defRPr/>
            </a:pPr>
            <a:endParaRPr lang="en-US" altLang="en-US" sz="2400" dirty="0" smtClean="0"/>
          </a:p>
          <a:p>
            <a:pPr eaLnBrk="1" hangingPunct="1">
              <a:defRPr/>
            </a:pPr>
            <a:endParaRPr lang="en-US" dirty="0"/>
          </a:p>
        </p:txBody>
      </p:sp>
      <p:sp>
        <p:nvSpPr>
          <p:cNvPr id="41988" name="Slide Number Placeholder 3"/>
          <p:cNvSpPr>
            <a:spLocks noGrp="1"/>
          </p:cNvSpPr>
          <p:nvPr>
            <p:ph type="sldNum" sz="quarter" idx="5"/>
          </p:nvPr>
        </p:nvSpPr>
        <p:spPr bwMode="auto">
          <a:noFill/>
          <a:ln>
            <a:miter lim="800000"/>
            <a:headEnd/>
            <a:tailEnd/>
          </a:ln>
        </p:spPr>
        <p:txBody>
          <a:bodyPr/>
          <a:lstStyle/>
          <a:p>
            <a:fld id="{B0791BA9-B5E2-4093-B9D5-3DBD52AE4AB6}" type="slidenum">
              <a:rPr lang="en-US"/>
              <a:pPr/>
              <a:t>23</a:t>
            </a:fld>
            <a:endParaRPr lang="en-US"/>
          </a:p>
        </p:txBody>
      </p:sp>
    </p:spTree>
    <p:extLst>
      <p:ext uri="{BB962C8B-B14F-4D97-AF65-F5344CB8AC3E}">
        <p14:creationId xmlns:p14="http://schemas.microsoft.com/office/powerpoint/2010/main" xmlns="" val="3304114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 100 mile club – after school LMAS</a:t>
            </a:r>
          </a:p>
          <a:p>
            <a:pPr eaLnBrk="1" hangingPunct="1">
              <a:spcBef>
                <a:spcPct val="0"/>
              </a:spcBef>
            </a:pPr>
            <a:r>
              <a:rPr lang="en-US" dirty="0" smtClean="0"/>
              <a:t>At Ridgeview</a:t>
            </a:r>
            <a:r>
              <a:rPr lang="en-US" baseline="0" dirty="0" smtClean="0"/>
              <a:t> Elementary they walk outside in the morning until the bell rings to come in or if it is raining they meet in the gym and do dancing using U-Tube videos.</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24</a:t>
            </a:fld>
            <a:endParaRPr lang="en-US" smtClean="0"/>
          </a:p>
        </p:txBody>
      </p:sp>
    </p:spTree>
    <p:extLst>
      <p:ext uri="{BB962C8B-B14F-4D97-AF65-F5344CB8AC3E}">
        <p14:creationId xmlns:p14="http://schemas.microsoft.com/office/powerpoint/2010/main" xmlns="" val="2355033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Aft>
                <a:spcPts val="0"/>
              </a:spcAft>
              <a:defRPr/>
            </a:pPr>
            <a:r>
              <a:rPr lang="en-US" dirty="0" smtClean="0"/>
              <a:t>Tara Physical activity should extend beyond the school day.  Family and community engagement in school-based physical activity programs brings people together in a healthy way.  Research shows that youth participation in physical activity is influenced by the participation and support of parents and siblings.  When families are active together, they spend additional time together, experience health benefits, and ensure that their child enjoys a physically active culture both at school and at home.  Parents, guardians or other family members can support a CSPAP by participating in evening or weekend special events, or by serving as physical education or physical activity volunteers.</a:t>
            </a:r>
          </a:p>
          <a:p>
            <a:pPr eaLnBrk="1" fontAlgn="auto" hangingPunct="1">
              <a:spcAft>
                <a:spcPts val="0"/>
              </a:spcAft>
              <a:defRPr/>
            </a:pPr>
            <a:endParaRPr lang="en-US" dirty="0" smtClean="0"/>
          </a:p>
          <a:p>
            <a:pPr eaLnBrk="1" fontAlgn="auto" hangingPunct="1">
              <a:spcAft>
                <a:spcPts val="0"/>
              </a:spcAft>
              <a:defRPr/>
            </a:pPr>
            <a:r>
              <a:rPr lang="en-US" dirty="0" smtClean="0"/>
              <a:t>Community involvement allows maximum use of school and community resources and creates a connection between school and community-based physical activity opportunities.  Community organizations might provide programs before or after school or establish joint-use or share-use agreements with schools.</a:t>
            </a:r>
            <a:endParaRPr lang="en-US" sz="2000" dirty="0" smtClean="0"/>
          </a:p>
          <a:p>
            <a:pPr lvl="1" eaLnBrk="1" fontAlgn="auto" hangingPunct="1">
              <a:spcAft>
                <a:spcPts val="0"/>
              </a:spcAft>
              <a:defRPr/>
            </a:pPr>
            <a:endParaRPr lang="en-US" sz="1875" dirty="0" smtClean="0"/>
          </a:p>
          <a:p>
            <a:pPr eaLnBrk="1" hangingPunct="1">
              <a:defRPr/>
            </a:pPr>
            <a:endParaRPr lang="en-US" dirty="0"/>
          </a:p>
        </p:txBody>
      </p:sp>
      <p:sp>
        <p:nvSpPr>
          <p:cNvPr id="4" name="Slide Number Placeholder 3"/>
          <p:cNvSpPr>
            <a:spLocks noGrp="1"/>
          </p:cNvSpPr>
          <p:nvPr>
            <p:ph type="sldNum" sz="quarter" idx="5"/>
          </p:nvPr>
        </p:nvSpPr>
        <p:spPr/>
        <p:txBody>
          <a:bodyPr/>
          <a:lstStyle/>
          <a:p>
            <a:fld id="{5D5CD5F4-8B3A-4718-8BD9-A045F8A53E1B}" type="slidenum">
              <a:rPr lang="en-US"/>
              <a:pPr/>
              <a:t>25</a:t>
            </a:fld>
            <a:endParaRPr lang="en-US"/>
          </a:p>
        </p:txBody>
      </p:sp>
    </p:spTree>
    <p:extLst>
      <p:ext uri="{BB962C8B-B14F-4D97-AF65-F5344CB8AC3E}">
        <p14:creationId xmlns:p14="http://schemas.microsoft.com/office/powerpoint/2010/main" xmlns="" val="363020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extLst/>
        </p:spPr>
        <p:txBody>
          <a:bodyPr wrap="square" numCol="1" anchor="t" anchorCtr="0" compatLnSpc="1">
            <a:prstTxWarp prst="textNoShape">
              <a:avLst/>
            </a:prstTxWarp>
            <a:normAutofit fontScale="85000" lnSpcReduction="10000"/>
          </a:bodyPr>
          <a:lstStyle/>
          <a:p>
            <a:pPr eaLnBrk="1" hangingPunct="1">
              <a:defRPr/>
            </a:pPr>
            <a:r>
              <a:rPr lang="en-US" altLang="en-US" u="sng" dirty="0" smtClean="0"/>
              <a:t>Wendy</a:t>
            </a:r>
          </a:p>
          <a:p>
            <a:pPr eaLnBrk="1" hangingPunct="1">
              <a:defRPr/>
            </a:pPr>
            <a:r>
              <a:rPr lang="en-US" altLang="en-US" u="sng" dirty="0" smtClean="0"/>
              <a:t>Family Events</a:t>
            </a:r>
            <a:r>
              <a:rPr lang="en-US" altLang="en-US" dirty="0" smtClean="0"/>
              <a:t>:  Invite families to school; utilize school resources to promote physical activity</a:t>
            </a:r>
          </a:p>
          <a:p>
            <a:pPr marL="171450" indent="-171450">
              <a:buFont typeface="Arial" panose="020B0604020202020204" pitchFamily="34" charset="0"/>
              <a:buChar char="•"/>
              <a:defRPr/>
            </a:pPr>
            <a:r>
              <a:rPr lang="en-US" dirty="0" smtClean="0"/>
              <a:t>Zumba, bike, broccoli triathlon</a:t>
            </a:r>
          </a:p>
          <a:p>
            <a:pPr marL="171450" indent="-171450">
              <a:buFont typeface="Arial" panose="020B0604020202020204" pitchFamily="34" charset="0"/>
              <a:buChar char="•"/>
              <a:defRPr/>
            </a:pPr>
            <a:r>
              <a:rPr lang="en-US" dirty="0" smtClean="0"/>
              <a:t>Disco on the Drive – Dancing on the Blacktop</a:t>
            </a:r>
          </a:p>
          <a:p>
            <a:pPr marL="171450" indent="-171450">
              <a:buFont typeface="Arial" panose="020B0604020202020204" pitchFamily="34" charset="0"/>
              <a:buChar char="•"/>
              <a:defRPr/>
            </a:pPr>
            <a:r>
              <a:rPr lang="en-US" dirty="0" smtClean="0"/>
              <a:t>Family Fun Nights</a:t>
            </a:r>
          </a:p>
          <a:p>
            <a:pPr marL="171450" indent="-171450">
              <a:buFont typeface="Arial" panose="020B0604020202020204" pitchFamily="34" charset="0"/>
              <a:buChar char="•"/>
              <a:defRPr/>
            </a:pPr>
            <a:r>
              <a:rPr lang="en-US" dirty="0" smtClean="0"/>
              <a:t>Open gyms</a:t>
            </a:r>
          </a:p>
          <a:p>
            <a:pPr marL="171450" indent="-171450">
              <a:buFont typeface="Arial" panose="020B0604020202020204" pitchFamily="34" charset="0"/>
              <a:buChar char="•"/>
              <a:defRPr/>
            </a:pPr>
            <a:r>
              <a:rPr lang="en-US" dirty="0" smtClean="0"/>
              <a:t>Multigenerational nights (i.e., Grandparent PA)</a:t>
            </a:r>
          </a:p>
          <a:p>
            <a:pPr marL="171450" indent="-171450">
              <a:buFont typeface="Arial" panose="020B0604020202020204" pitchFamily="34" charset="0"/>
              <a:buChar char="•"/>
              <a:defRPr/>
            </a:pPr>
            <a:r>
              <a:rPr lang="en-US" dirty="0" smtClean="0"/>
              <a:t>School/Community Fun Runs</a:t>
            </a:r>
          </a:p>
          <a:p>
            <a:pPr marL="171450" indent="-171450">
              <a:buFont typeface="Arial" panose="020B0604020202020204" pitchFamily="34" charset="0"/>
              <a:buChar char="•"/>
              <a:defRPr/>
            </a:pPr>
            <a:r>
              <a:rPr lang="en-US" altLang="en-US" dirty="0" smtClean="0"/>
              <a:t>Field Days/Wellness Fairs</a:t>
            </a:r>
          </a:p>
          <a:p>
            <a:pPr marL="628650" lvl="1" indent="-171450">
              <a:buFont typeface="Arial" panose="020B0604020202020204" pitchFamily="34" charset="0"/>
              <a:buChar char="•"/>
              <a:defRPr/>
            </a:pPr>
            <a:r>
              <a:rPr lang="en-US" sz="2800" dirty="0" smtClean="0"/>
              <a:t>Activities should be less competitive and more focused on lifetime activities that can include families</a:t>
            </a:r>
          </a:p>
          <a:p>
            <a:pPr marL="628650" lvl="1" indent="-171450">
              <a:buFont typeface="Arial" panose="020B0604020202020204" pitchFamily="34" charset="0"/>
              <a:buChar char="•"/>
              <a:defRPr/>
            </a:pPr>
            <a:r>
              <a:rPr lang="en-US" sz="2800" dirty="0" smtClean="0"/>
              <a:t>Involve local wellness organizations</a:t>
            </a:r>
          </a:p>
          <a:p>
            <a:pPr marL="628650" lvl="1" indent="-171450">
              <a:buFont typeface="Arial" panose="020B0604020202020204" pitchFamily="34" charset="0"/>
              <a:buChar char="•"/>
              <a:defRPr/>
            </a:pPr>
            <a:r>
              <a:rPr lang="en-US" sz="2800" dirty="0" smtClean="0"/>
              <a:t>Provide healthy food options</a:t>
            </a:r>
          </a:p>
          <a:p>
            <a:pPr marL="628650" lvl="1" indent="-171450">
              <a:buFont typeface="Arial" panose="020B0604020202020204" pitchFamily="34" charset="0"/>
              <a:buChar char="•"/>
              <a:defRPr/>
            </a:pPr>
            <a:endParaRPr lang="en-US" altLang="en-US" dirty="0" smtClean="0"/>
          </a:p>
          <a:p>
            <a:pPr eaLnBrk="1" hangingPunct="1">
              <a:defRPr/>
            </a:pPr>
            <a:r>
              <a:rPr lang="en-US" altLang="en-US" u="sng" dirty="0" smtClean="0"/>
              <a:t>Healthy information and tools</a:t>
            </a:r>
            <a:r>
              <a:rPr lang="en-US" altLang="en-US" dirty="0" smtClean="0"/>
              <a:t>:  Give families and communities information and tools to support a healthy, active lifestyle</a:t>
            </a:r>
          </a:p>
          <a:p>
            <a:pPr marL="171450" indent="-171450" eaLnBrk="1" hangingPunct="1">
              <a:buFont typeface="Arial" panose="020B0604020202020204" pitchFamily="34" charset="0"/>
              <a:buChar char="•"/>
              <a:defRPr/>
            </a:pPr>
            <a:r>
              <a:rPr lang="en-US" altLang="en-US" dirty="0" smtClean="0"/>
              <a:t>Monthly fitness calendars</a:t>
            </a:r>
          </a:p>
          <a:p>
            <a:pPr marL="171450" indent="-171450" eaLnBrk="1" hangingPunct="1">
              <a:buFont typeface="Arial" panose="020B0604020202020204" pitchFamily="34" charset="0"/>
              <a:buChar char="•"/>
              <a:defRPr/>
            </a:pPr>
            <a:r>
              <a:rPr lang="en-US" altLang="en-US" dirty="0" smtClean="0"/>
              <a:t>Family nutrition plan</a:t>
            </a:r>
          </a:p>
          <a:p>
            <a:pPr marL="171450" indent="-171450" eaLnBrk="1" hangingPunct="1">
              <a:buFont typeface="Arial" panose="020B0604020202020204" pitchFamily="34" charset="0"/>
              <a:buChar char="•"/>
              <a:defRPr/>
            </a:pPr>
            <a:r>
              <a:rPr lang="en-US" altLang="en-US" dirty="0" smtClean="0"/>
              <a:t>Fitness back packs</a:t>
            </a:r>
          </a:p>
          <a:p>
            <a:pPr marL="171450" indent="-171450" eaLnBrk="1" hangingPunct="1">
              <a:buFont typeface="Arial" panose="020B0604020202020204" pitchFamily="34" charset="0"/>
              <a:buChar char="•"/>
              <a:defRPr/>
            </a:pPr>
            <a:r>
              <a:rPr lang="en-US" altLang="en-US" dirty="0" smtClean="0"/>
              <a:t>Directory of local physical activity venues (nature parks &amp; trails, bowling alleys, skating rinks, recreation centers)</a:t>
            </a:r>
          </a:p>
          <a:p>
            <a:pPr eaLnBrk="1" hangingPunct="1">
              <a:defRPr/>
            </a:pPr>
            <a:endParaRPr lang="en-US" altLang="en-US" dirty="0" smtClean="0"/>
          </a:p>
        </p:txBody>
      </p:sp>
      <p:sp>
        <p:nvSpPr>
          <p:cNvPr id="46084" name="Slide Number Placeholder 3"/>
          <p:cNvSpPr>
            <a:spLocks noGrp="1"/>
          </p:cNvSpPr>
          <p:nvPr>
            <p:ph type="sldNum" sz="quarter" idx="5"/>
          </p:nvPr>
        </p:nvSpPr>
        <p:spPr bwMode="auto">
          <a:noFill/>
          <a:ln>
            <a:miter lim="800000"/>
            <a:headEnd/>
            <a:tailEnd/>
          </a:ln>
        </p:spPr>
        <p:txBody>
          <a:bodyPr/>
          <a:lstStyle/>
          <a:p>
            <a:fld id="{848508B5-6349-46C2-A557-ED70386956E9}" type="slidenum">
              <a:rPr lang="en-US"/>
              <a:pPr/>
              <a:t>26</a:t>
            </a:fld>
            <a:endParaRPr lang="en-US"/>
          </a:p>
        </p:txBody>
      </p:sp>
    </p:spTree>
    <p:extLst>
      <p:ext uri="{BB962C8B-B14F-4D97-AF65-F5344CB8AC3E}">
        <p14:creationId xmlns:p14="http://schemas.microsoft.com/office/powerpoint/2010/main" xmlns="" val="3007060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a:t>
            </a:r>
          </a:p>
          <a:p>
            <a:pPr eaLnBrk="1" hangingPunct="1">
              <a:spcBef>
                <a:spcPct val="0"/>
              </a:spcBef>
            </a:pPr>
            <a:r>
              <a:rPr lang="en-US" dirty="0" smtClean="0"/>
              <a:t>Family Fun, Food – community </a:t>
            </a:r>
          </a:p>
          <a:p>
            <a:pPr eaLnBrk="1" hangingPunct="1">
              <a:spcBef>
                <a:spcPct val="0"/>
              </a:spcBef>
            </a:pPr>
            <a:r>
              <a:rPr lang="en-US" dirty="0" smtClean="0"/>
              <a:t>taste testing- which is a Healthy Eating Play in FUTP60</a:t>
            </a:r>
          </a:p>
          <a:p>
            <a:pPr eaLnBrk="1" hangingPunct="1">
              <a:spcBef>
                <a:spcPct val="0"/>
              </a:spcBef>
            </a:pPr>
            <a:r>
              <a:rPr lang="en-US" dirty="0" smtClean="0"/>
              <a:t>And they are doing</a:t>
            </a:r>
            <a:r>
              <a:rPr lang="en-US" baseline="0" dirty="0" smtClean="0"/>
              <a:t> several physical activities also.</a:t>
            </a:r>
          </a:p>
          <a:p>
            <a:pPr eaLnBrk="1" hangingPunct="1">
              <a:spcBef>
                <a:spcPct val="0"/>
              </a:spcBef>
            </a:pPr>
            <a:r>
              <a:rPr lang="en-US" baseline="0" dirty="0" smtClean="0"/>
              <a:t>The parents at this event went home and I actually had some students tell me that their parents were now playing more with them after school and on Saturdays.</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27</a:t>
            </a:fld>
            <a:endParaRPr lang="en-US" smtClean="0"/>
          </a:p>
        </p:txBody>
      </p:sp>
    </p:spTree>
    <p:extLst>
      <p:ext uri="{BB962C8B-B14F-4D97-AF65-F5344CB8AC3E}">
        <p14:creationId xmlns:p14="http://schemas.microsoft.com/office/powerpoint/2010/main" xmlns="" val="3015177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TARA</a:t>
            </a:r>
          </a:p>
          <a:p>
            <a:pPr eaLnBrk="1" hangingPunct="1">
              <a:spcBef>
                <a:spcPct val="0"/>
              </a:spcBef>
            </a:pPr>
            <a:r>
              <a:rPr lang="en-US" dirty="0" smtClean="0"/>
              <a:t>READ</a:t>
            </a:r>
            <a:r>
              <a:rPr lang="en-US" baseline="0" dirty="0" smtClean="0"/>
              <a:t> and Romp- family activity</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28</a:t>
            </a:fld>
            <a:endParaRPr lang="en-US" smtClean="0"/>
          </a:p>
        </p:txBody>
      </p:sp>
    </p:spTree>
    <p:extLst>
      <p:ext uri="{BB962C8B-B14F-4D97-AF65-F5344CB8AC3E}">
        <p14:creationId xmlns:p14="http://schemas.microsoft.com/office/powerpoint/2010/main" xmlns="" val="1024266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en-US" dirty="0" smtClean="0"/>
              <a:t>Tara</a:t>
            </a:r>
          </a:p>
          <a:p>
            <a:pPr eaLnBrk="1" hangingPunct="1"/>
            <a:r>
              <a:rPr lang="en-US" altLang="en-US" dirty="0" smtClean="0"/>
              <a:t>School employees play an integral role in a school’s CSPAP</a:t>
            </a:r>
            <a:r>
              <a:rPr lang="en-US" altLang="en-US" baseline="0" dirty="0" smtClean="0"/>
              <a:t> BUT also in FUTP60.</a:t>
            </a:r>
            <a:r>
              <a:rPr lang="en-US" altLang="en-US" dirty="0" smtClean="0"/>
              <a:t>  School-employee wellness programs improve staff health, increase physical activity levels, and are cost effective.  When school staff commit to good health practices, they are positive role models for students by demonstrating active lifestyle choices in and out of school.  Support for school-employee wellness contributes to the overall culture of physical activity at a school. Students see their</a:t>
            </a:r>
            <a:r>
              <a:rPr lang="en-US" altLang="en-US" baseline="0" dirty="0" smtClean="0"/>
              <a:t> teacher doing Brain Breaks with them and they usually get into the Brain Break with more gusto.</a:t>
            </a: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solidFill>
                <a:schemeClr val="tx2"/>
              </a:solidFill>
            </a:endParaRPr>
          </a:p>
          <a:p>
            <a:pPr eaLnBrk="1" hangingPunct="1"/>
            <a:endParaRPr lang="en-US" altLang="en-US" dirty="0" smtClean="0"/>
          </a:p>
        </p:txBody>
      </p:sp>
      <p:sp>
        <p:nvSpPr>
          <p:cNvPr id="4" name="Slide Number Placeholder 3"/>
          <p:cNvSpPr>
            <a:spLocks noGrp="1"/>
          </p:cNvSpPr>
          <p:nvPr>
            <p:ph type="sldNum" sz="quarter" idx="5"/>
          </p:nvPr>
        </p:nvSpPr>
        <p:spPr/>
        <p:txBody>
          <a:bodyPr/>
          <a:lstStyle/>
          <a:p>
            <a:fld id="{3DECF043-B538-4CDC-93F0-4C9055751F71}" type="slidenum">
              <a:rPr lang="en-US"/>
              <a:pPr/>
              <a:t>29</a:t>
            </a:fld>
            <a:endParaRPr lang="en-US"/>
          </a:p>
        </p:txBody>
      </p:sp>
    </p:spTree>
    <p:extLst>
      <p:ext uri="{BB962C8B-B14F-4D97-AF65-F5344CB8AC3E}">
        <p14:creationId xmlns:p14="http://schemas.microsoft.com/office/powerpoint/2010/main" xmlns="" val="278228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eaLnBrk="1" hangingPunct="1">
              <a:spcBef>
                <a:spcPct val="0"/>
              </a:spcBef>
            </a:pPr>
            <a:r>
              <a:rPr lang="en-US" sz="2800" dirty="0" smtClean="0"/>
              <a:t>What is FUTP 60</a:t>
            </a:r>
          </a:p>
          <a:p>
            <a:pPr eaLnBrk="1" hangingPunct="1">
              <a:spcBef>
                <a:spcPct val="0"/>
              </a:spcBef>
            </a:pPr>
            <a:r>
              <a:rPr lang="en-US" sz="2800" b="0" i="0" kern="1200" dirty="0" smtClean="0">
                <a:solidFill>
                  <a:schemeClr val="tx1"/>
                </a:solidFill>
                <a:latin typeface="+mn-lt"/>
                <a:ea typeface="+mn-ea"/>
                <a:cs typeface="+mn-cs"/>
              </a:rPr>
              <a:t>Fuel Up to Play 60 uses the power of collaboration to help make everyone at the school healthier by fueling up with nutrient-rich foods and being active for at least 60 minutes a day. With Fuel Up to Play 60, students are empowered to make healthy decisions, take action for change and encourage their friends to do the same. Fuel Up to Play 60 complements other school wellness programs, and helps schools to meet their wellness goals.</a:t>
            </a:r>
            <a:endParaRPr lang="en-US" sz="2800"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xmlns="" val="1923556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TARA:     A</a:t>
            </a:r>
            <a:r>
              <a:rPr lang="en-US" baseline="0" smtClean="0"/>
              <a:t> </a:t>
            </a:r>
            <a:r>
              <a:rPr lang="en-US" baseline="0" dirty="0" smtClean="0"/>
              <a:t>part of LMAS deals with helping staff be involved. At Madison Place Tara &amp; the nurse, Sarah, got together and started a staff……..</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xmlns="" val="2221292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0" i="0" kern="1200" dirty="0" smtClean="0">
                <a:solidFill>
                  <a:schemeClr val="tx1"/>
                </a:solidFill>
                <a:latin typeface="+mn-lt"/>
                <a:ea typeface="+mn-ea"/>
                <a:cs typeface="+mn-cs"/>
              </a:rPr>
              <a:t>Wendy </a:t>
            </a:r>
          </a:p>
          <a:p>
            <a:pPr eaLnBrk="1" hangingPunct="1">
              <a:spcBef>
                <a:spcPct val="0"/>
              </a:spcBef>
            </a:pPr>
            <a:r>
              <a:rPr lang="en-US" sz="1200" b="0" i="0" kern="1200" dirty="0" smtClean="0">
                <a:solidFill>
                  <a:schemeClr val="tx1"/>
                </a:solidFill>
                <a:latin typeface="+mn-lt"/>
                <a:ea typeface="+mn-ea"/>
                <a:cs typeface="+mn-cs"/>
              </a:rPr>
              <a:t>Campaigns</a:t>
            </a:r>
            <a:r>
              <a:rPr lang="en-US" sz="1200" b="0" i="0" kern="1200" baseline="0" dirty="0" smtClean="0">
                <a:solidFill>
                  <a:schemeClr val="tx1"/>
                </a:solidFill>
                <a:latin typeface="+mn-lt"/>
                <a:ea typeface="+mn-ea"/>
                <a:cs typeface="+mn-cs"/>
              </a:rPr>
              <a:t> are also a part of FUTP60.  Each semester the students are involved in a special activity – last year the Physical Activity was Make your Move – dancing of some sort and It starts with Breakfast as the Healthy Eating Campaign. This year it is For the Love of Play.</a:t>
            </a:r>
            <a:endParaRPr lang="en-US" sz="1200" b="0" i="0" kern="1200" dirty="0" smtClean="0">
              <a:solidFill>
                <a:schemeClr val="tx1"/>
              </a:solidFill>
              <a:latin typeface="+mn-lt"/>
              <a:ea typeface="+mn-ea"/>
              <a:cs typeface="+mn-cs"/>
            </a:endParaRPr>
          </a:p>
          <a:p>
            <a:pPr eaLnBrk="1" hangingPunct="1">
              <a:spcBef>
                <a:spcPct val="0"/>
              </a:spcBef>
            </a:pPr>
            <a:endParaRPr lang="en-US" sz="1200" b="0" i="0" kern="1200" dirty="0" smtClean="0">
              <a:solidFill>
                <a:schemeClr val="tx1"/>
              </a:solidFill>
              <a:latin typeface="+mn-lt"/>
              <a:ea typeface="+mn-ea"/>
              <a:cs typeface="+mn-cs"/>
            </a:endParaRPr>
          </a:p>
          <a:p>
            <a:pPr eaLnBrk="1" hangingPunct="1">
              <a:spcBef>
                <a:spcPct val="0"/>
              </a:spcBef>
            </a:pPr>
            <a:r>
              <a:rPr lang="en-US" sz="1200" b="0" i="0" kern="1200" dirty="0" smtClean="0">
                <a:solidFill>
                  <a:schemeClr val="tx1"/>
                </a:solidFill>
                <a:latin typeface="+mn-lt"/>
                <a:ea typeface="+mn-ea"/>
                <a:cs typeface="+mn-cs"/>
              </a:rPr>
              <a:t>The students at Rolling Ridge Elementary School in Olathe, Kansas were excited to participate in the For the Love of Play campaign!  For the Love of Play was something we wanted to start early. We wanted to get 50 or more 3-5 grade </a:t>
            </a:r>
            <a:r>
              <a:rPr lang="en-US" sz="1200" b="0" i="0" kern="1200" dirty="0" smtClean="0">
                <a:solidFill>
                  <a:schemeClr val="tx1"/>
                </a:solidFill>
                <a:latin typeface="+mn-lt"/>
                <a:ea typeface="+mn-ea"/>
                <a:cs typeface="+mn-cs"/>
                <a:hlinkClick r:id="rId3"/>
              </a:rPr>
              <a:t>students involved</a:t>
            </a:r>
            <a:r>
              <a:rPr lang="en-US" sz="1200" b="0" i="0" kern="1200" dirty="0" smtClean="0">
                <a:solidFill>
                  <a:schemeClr val="tx1"/>
                </a:solidFill>
                <a:latin typeface="+mn-lt"/>
                <a:ea typeface="+mn-ea"/>
                <a:cs typeface="+mn-cs"/>
              </a:rPr>
              <a:t> with a </a:t>
            </a:r>
            <a:r>
              <a:rPr lang="en-US" sz="1200" b="0" i="0" kern="1200" dirty="0" smtClean="0">
                <a:solidFill>
                  <a:schemeClr val="tx1"/>
                </a:solidFill>
                <a:latin typeface="+mn-lt"/>
                <a:ea typeface="+mn-ea"/>
                <a:cs typeface="+mn-cs"/>
                <a:hlinkClick r:id="rId4"/>
              </a:rPr>
              <a:t>Run Club</a:t>
            </a:r>
            <a:r>
              <a:rPr lang="en-US" sz="1200" b="0" i="0" kern="1200" dirty="0" smtClean="0">
                <a:solidFill>
                  <a:schemeClr val="tx1"/>
                </a:solidFill>
                <a:latin typeface="+mn-lt"/>
                <a:ea typeface="+mn-ea"/>
                <a:cs typeface="+mn-cs"/>
              </a:rPr>
              <a:t> that would meet every Thursday after school for a 2 mile run. We made </a:t>
            </a:r>
            <a:r>
              <a:rPr lang="en-US" sz="1200" b="0" i="0" kern="1200" dirty="0" smtClean="0">
                <a:solidFill>
                  <a:schemeClr val="tx1"/>
                </a:solidFill>
                <a:latin typeface="+mn-lt"/>
                <a:ea typeface="+mn-ea"/>
                <a:cs typeface="+mn-cs"/>
                <a:hlinkClick r:id="rId5"/>
              </a:rPr>
              <a:t>announcements, posters</a:t>
            </a:r>
            <a:r>
              <a:rPr lang="en-US" sz="1200" b="0" i="0" kern="1200" dirty="0" smtClean="0">
                <a:solidFill>
                  <a:schemeClr val="tx1"/>
                </a:solidFill>
                <a:latin typeface="+mn-lt"/>
                <a:ea typeface="+mn-ea"/>
                <a:cs typeface="+mn-cs"/>
              </a:rPr>
              <a:t>, talked about how exercise helps keep you healthy in PE class. We ended up having around 80 participates.</a:t>
            </a:r>
            <a:r>
              <a:rPr lang="en-US" dirty="0" smtClean="0"/>
              <a:t/>
            </a:r>
            <a:br>
              <a:rPr lang="en-US" dirty="0" smtClean="0"/>
            </a:br>
            <a:r>
              <a:rPr lang="en-US" dirty="0" smtClean="0"/>
              <a:t/>
            </a:r>
            <a:br>
              <a:rPr lang="en-US" dirty="0" smtClean="0"/>
            </a:br>
            <a:r>
              <a:rPr lang="en-US" sz="1200" b="0" i="0" kern="1200" dirty="0" smtClean="0">
                <a:solidFill>
                  <a:schemeClr val="tx1"/>
                </a:solidFill>
                <a:latin typeface="+mn-lt"/>
                <a:ea typeface="+mn-ea"/>
                <a:cs typeface="+mn-cs"/>
              </a:rPr>
              <a:t>The number of kids that talk about how they enjoy running has increased a lot. Also, we have a huge number of these students that went on to do a 5K benefit run for another student in the district. They loved getting exercise and helping someone else out at the same time. The </a:t>
            </a:r>
            <a:r>
              <a:rPr lang="en-US" sz="1200" b="0" i="0" kern="1200" dirty="0" smtClean="0">
                <a:solidFill>
                  <a:schemeClr val="tx1"/>
                </a:solidFill>
                <a:latin typeface="+mn-lt"/>
                <a:ea typeface="+mn-ea"/>
                <a:cs typeface="+mn-cs"/>
                <a:hlinkClick r:id="rId6"/>
              </a:rPr>
              <a:t>Fuel Up to Play 60</a:t>
            </a:r>
            <a:r>
              <a:rPr lang="en-US" sz="1200" b="0" i="0" kern="1200" dirty="0" smtClean="0">
                <a:solidFill>
                  <a:schemeClr val="tx1"/>
                </a:solidFill>
                <a:latin typeface="+mn-lt"/>
                <a:ea typeface="+mn-ea"/>
                <a:cs typeface="+mn-cs"/>
              </a:rPr>
              <a:t> team made posters, and also lead the group in stretching before we started the run. We had many parents involved, many of which that would run with their child. </a:t>
            </a:r>
            <a:r>
              <a:rPr lang="en-US" sz="1200" b="0" i="0" kern="1200" dirty="0" smtClean="0">
                <a:solidFill>
                  <a:schemeClr val="tx1"/>
                </a:solidFill>
                <a:latin typeface="+mn-lt"/>
                <a:ea typeface="+mn-ea"/>
                <a:cs typeface="+mn-cs"/>
                <a:hlinkClick r:id="rId7"/>
              </a:rPr>
              <a:t>Our principal, school nurse, and teachers</a:t>
            </a:r>
            <a:r>
              <a:rPr lang="en-US" sz="1200" b="0" i="0" kern="1200" dirty="0" smtClean="0">
                <a:solidFill>
                  <a:schemeClr val="tx1"/>
                </a:solidFill>
                <a:latin typeface="+mn-lt"/>
                <a:ea typeface="+mn-ea"/>
                <a:cs typeface="+mn-cs"/>
              </a:rPr>
              <a:t> from all the grade levels. It was a great success at Rolling Ridge Elementary School</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solidFill>
                  <a:prstClr val="black"/>
                </a:solidFill>
              </a:rPr>
              <a:pPr fontAlgn="base">
                <a:spcBef>
                  <a:spcPct val="0"/>
                </a:spcBef>
                <a:spcAft>
                  <a:spcPct val="0"/>
                </a:spcAft>
                <a:defRPr/>
              </a:pPr>
              <a:t>31</a:t>
            </a:fld>
            <a:endParaRPr lang="en-US" smtClean="0">
              <a:solidFill>
                <a:prstClr val="black"/>
              </a:solidFill>
            </a:endParaRPr>
          </a:p>
        </p:txBody>
      </p:sp>
    </p:spTree>
    <p:extLst>
      <p:ext uri="{BB962C8B-B14F-4D97-AF65-F5344CB8AC3E}">
        <p14:creationId xmlns:p14="http://schemas.microsoft.com/office/powerpoint/2010/main" xmlns="" val="3010008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a:t>
            </a:r>
          </a:p>
          <a:p>
            <a:pPr eaLnBrk="1" hangingPunct="1">
              <a:spcBef>
                <a:spcPct val="0"/>
              </a:spcBef>
            </a:pPr>
            <a:r>
              <a:rPr lang="en-US" dirty="0" smtClean="0"/>
              <a:t>These 6 people have done FUTP60 and are willing to help mentor you IF you are not in an area where there are coaches.</a:t>
            </a:r>
          </a:p>
          <a:p>
            <a:pPr eaLnBrk="1" hangingPunct="1">
              <a:spcBef>
                <a:spcPct val="0"/>
              </a:spcBef>
            </a:pPr>
            <a:r>
              <a:rPr lang="en-US" dirty="0" smtClean="0"/>
              <a:t>Wendy is a Coach and helps</a:t>
            </a:r>
            <a:r>
              <a:rPr lang="en-US" baseline="0" dirty="0" smtClean="0"/>
              <a:t> the Program Advisor with questions and team meetings.  Let’s us know when deadlines are for some fun things – like getting extra money because our school is a Touchdown school, Accomplished a set number of steps and could get more FUTP60 items for give </a:t>
            </a:r>
            <a:r>
              <a:rPr lang="en-US" baseline="0" dirty="0" err="1" smtClean="0"/>
              <a:t>aways</a:t>
            </a:r>
            <a:r>
              <a:rPr lang="en-US" baseline="0" dirty="0" smtClean="0"/>
              <a:t> like </a:t>
            </a:r>
            <a:r>
              <a:rPr lang="en-US" baseline="0" dirty="0" err="1" smtClean="0"/>
              <a:t>frisbees</a:t>
            </a:r>
            <a:r>
              <a:rPr lang="en-US" baseline="0" dirty="0" smtClean="0"/>
              <a:t>, pencils, step counters.  </a:t>
            </a:r>
          </a:p>
          <a:p>
            <a:pPr eaLnBrk="1" hangingPunct="1">
              <a:spcBef>
                <a:spcPct val="0"/>
              </a:spcBef>
            </a:pPr>
            <a:r>
              <a:rPr lang="en-US" baseline="0" dirty="0" smtClean="0"/>
              <a:t>Please note on the card that has the mentors name and email that Ernesto’s needs to be changed… the a and l need to be switched.</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32</a:t>
            </a:fld>
            <a:endParaRPr lang="en-US" smtClean="0"/>
          </a:p>
        </p:txBody>
      </p:sp>
    </p:spTree>
    <p:extLst>
      <p:ext uri="{BB962C8B-B14F-4D97-AF65-F5344CB8AC3E}">
        <p14:creationId xmlns:p14="http://schemas.microsoft.com/office/powerpoint/2010/main" xmlns="" val="2221292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a:t>
            </a:r>
          </a:p>
          <a:p>
            <a:pPr eaLnBrk="1" hangingPunct="1">
              <a:spcBef>
                <a:spcPct val="0"/>
              </a:spcBef>
            </a:pPr>
            <a:r>
              <a:rPr lang="en-US" dirty="0" smtClean="0"/>
              <a:t>If you are interested in</a:t>
            </a:r>
            <a:r>
              <a:rPr lang="en-US" baseline="0" dirty="0" smtClean="0"/>
              <a:t> FUTP60 and you want to join… you can actually sign up today at the booth in the exhibit area or go to Fueluptoplay60.com </a:t>
            </a:r>
          </a:p>
          <a:p>
            <a:pPr eaLnBrk="1" hangingPunct="1">
              <a:spcBef>
                <a:spcPct val="0"/>
              </a:spcBef>
            </a:pPr>
            <a:endParaRPr lang="en-US" baseline="0" dirty="0" smtClean="0"/>
          </a:p>
          <a:p>
            <a:pPr eaLnBrk="1" hangingPunct="1">
              <a:spcBef>
                <a:spcPct val="0"/>
              </a:spcBef>
            </a:pPr>
            <a:r>
              <a:rPr lang="en-US" baseline="0" dirty="0" smtClean="0"/>
              <a:t>If you would be interested in becoming a Physical Activity Leader – where you  have an action plan – which is what Tara is doing currently – you can ‘kill’ 2 birds with one physical activity play.  The trainings are next summer, although if you would like to have some PALS come talk to your entire staff for 1 up to 3 hours as an </a:t>
            </a:r>
            <a:r>
              <a:rPr lang="en-US" baseline="0" dirty="0" err="1" smtClean="0"/>
              <a:t>inservice</a:t>
            </a:r>
            <a:r>
              <a:rPr lang="en-US" baseline="0" dirty="0" smtClean="0"/>
              <a:t> about LMAS I have a sign up here for both or either of these LMAS.</a:t>
            </a: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33</a:t>
            </a:fld>
            <a:endParaRPr lang="en-US" smtClean="0"/>
          </a:p>
        </p:txBody>
      </p:sp>
    </p:spTree>
    <p:extLst>
      <p:ext uri="{BB962C8B-B14F-4D97-AF65-F5344CB8AC3E}">
        <p14:creationId xmlns:p14="http://schemas.microsoft.com/office/powerpoint/2010/main" xmlns="" val="1154329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you are interested in</a:t>
            </a:r>
            <a:r>
              <a:rPr lang="en-US" baseline="0" dirty="0" smtClean="0"/>
              <a:t> FUTP60 and you want to join… you can actually sign up today at the booth in the exhibit area or go to Fueluptoplay60.com </a:t>
            </a:r>
            <a:endParaRPr lang="en-US" dirty="0" smtClean="0"/>
          </a:p>
          <a:p>
            <a:pPr eaLnBrk="1" hangingPunct="1">
              <a:spcBef>
                <a:spcPct val="0"/>
              </a:spcBef>
            </a:pPr>
            <a:endParaRPr lang="en-US" dirty="0" smtClean="0"/>
          </a:p>
          <a:p>
            <a:pPr eaLnBrk="1" hangingPunct="1">
              <a:spcBef>
                <a:spcPct val="0"/>
              </a:spcBef>
            </a:pPr>
            <a:r>
              <a:rPr lang="en-US" dirty="0" smtClean="0"/>
              <a:t>How much time does</a:t>
            </a:r>
            <a:r>
              <a:rPr lang="en-US" baseline="0" dirty="0" smtClean="0"/>
              <a:t> it take to do this program?</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34</a:t>
            </a:fld>
            <a:endParaRPr lang="en-US" smtClean="0"/>
          </a:p>
        </p:txBody>
      </p:sp>
    </p:spTree>
    <p:extLst>
      <p:ext uri="{BB962C8B-B14F-4D97-AF65-F5344CB8AC3E}">
        <p14:creationId xmlns:p14="http://schemas.microsoft.com/office/powerpoint/2010/main" xmlns="" val="115432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r>
              <a:rPr lang="en-US" altLang="en-US" dirty="0" smtClean="0"/>
              <a:t>Tara</a:t>
            </a:r>
            <a:r>
              <a:rPr lang="en-US" altLang="en-US" baseline="0" dirty="0" smtClean="0"/>
              <a:t> - </a:t>
            </a:r>
            <a:r>
              <a:rPr lang="en-US" altLang="en-US" dirty="0" smtClean="0"/>
              <a:t>This is a composite diagram of brain activity from 20 student brains taking the same test.  The students who took the test after sitting quietly showed low to minimum brain activity.  However, the students who took the test after a 20 minute walk exhibited mid to high brain activity.  Additional research shows that when a body is inactive for 20 minutes or more, there is a decline in neural communication between the two hemispheres of the brain.  Neural pathways fade when they are not in use.  The conclusion is that brain hemispheres communicate more effectively and cognitive abilities are heightened when the brain is prepared for learning with physical activity.  </a:t>
            </a:r>
            <a:r>
              <a:rPr lang="en-US" altLang="en-US" dirty="0" smtClean="0">
                <a:ea typeface="ＭＳ Ｐゴシック" pitchFamily="34" charset="-128"/>
              </a:rPr>
              <a:t>Therefore, to maximize brain function throughout the school day…</a:t>
            </a:r>
          </a:p>
          <a:p>
            <a:pPr defTabSz="457200" eaLnBrk="1" hangingPunct="1">
              <a:spcBef>
                <a:spcPct val="0"/>
              </a:spcBef>
            </a:pPr>
            <a:endParaRPr lang="en-US" altLang="en-US" dirty="0" smtClean="0">
              <a:ea typeface="ＭＳ Ｐゴシック" pitchFamily="34" charset="-128"/>
            </a:endParaRPr>
          </a:p>
          <a:p>
            <a:pPr defTabSz="457200" eaLnBrk="1" hangingPunct="1">
              <a:spcBef>
                <a:spcPct val="0"/>
              </a:spcBef>
            </a:pPr>
            <a:r>
              <a:rPr lang="en-US" altLang="en-US" sz="3600" b="1" dirty="0" smtClean="0"/>
              <a:t>Physical Activity isn’t an option.  It’s a necessity.  Active kids do better.</a:t>
            </a:r>
            <a:endParaRPr lang="en-US" altLang="en-US" dirty="0" smtClean="0">
              <a:ea typeface="ＭＳ Ｐゴシック" pitchFamily="34" charset="-128"/>
            </a:endParaRPr>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xmlns="" val="73865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LMAS CSAP</a:t>
            </a:r>
            <a:r>
              <a:rPr lang="en-US" baseline="0" dirty="0" smtClean="0"/>
              <a:t> slide </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https://www.youtube.com/watch?v=AxeFpfVyycM&amp;feature=youtu.be</a:t>
            </a:r>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solidFill>
                  <a:prstClr val="black"/>
                </a:solidFill>
              </a:rPr>
              <a:pPr fontAlgn="base">
                <a:spcBef>
                  <a:spcPct val="0"/>
                </a:spcBef>
                <a:spcAft>
                  <a:spcPct val="0"/>
                </a:spcAft>
                <a:defRPr/>
              </a:pPr>
              <a:t>5</a:t>
            </a:fld>
            <a:endParaRPr lang="en-US" smtClean="0">
              <a:solidFill>
                <a:prstClr val="black"/>
              </a:solidFill>
            </a:endParaRPr>
          </a:p>
        </p:txBody>
      </p:sp>
    </p:spTree>
    <p:extLst>
      <p:ext uri="{BB962C8B-B14F-4D97-AF65-F5344CB8AC3E}">
        <p14:creationId xmlns:p14="http://schemas.microsoft.com/office/powerpoint/2010/main" xmlns="" val="133818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 6 steps</a:t>
            </a:r>
          </a:p>
          <a:p>
            <a:pPr eaLnBrk="1" hangingPunct="1">
              <a:spcBef>
                <a:spcPct val="0"/>
              </a:spcBef>
            </a:pPr>
            <a:r>
              <a:rPr lang="en-US" dirty="0" smtClean="0"/>
              <a:t>Step 1- Join</a:t>
            </a:r>
          </a:p>
          <a:p>
            <a:pPr eaLnBrk="1" hangingPunct="1">
              <a:spcBef>
                <a:spcPct val="0"/>
              </a:spcBef>
            </a:pPr>
            <a:r>
              <a:rPr lang="en-US" dirty="0" smtClean="0"/>
              <a:t>Step 2- Team </a:t>
            </a:r>
          </a:p>
          <a:p>
            <a:pPr eaLnBrk="1" hangingPunct="1">
              <a:spcBef>
                <a:spcPct val="0"/>
              </a:spcBef>
            </a:pPr>
            <a:r>
              <a:rPr lang="en-US" dirty="0" smtClean="0"/>
              <a:t>Step</a:t>
            </a:r>
            <a:r>
              <a:rPr lang="en-US" baseline="0" dirty="0" smtClean="0"/>
              <a:t> 3 – Kickoff</a:t>
            </a:r>
          </a:p>
          <a:p>
            <a:pPr eaLnBrk="1" hangingPunct="1">
              <a:spcBef>
                <a:spcPct val="0"/>
              </a:spcBef>
            </a:pPr>
            <a:r>
              <a:rPr lang="en-US" baseline="0" dirty="0" smtClean="0"/>
              <a:t>Step 4- Survey the Field</a:t>
            </a:r>
          </a:p>
          <a:p>
            <a:pPr eaLnBrk="1" hangingPunct="1">
              <a:spcBef>
                <a:spcPct val="0"/>
              </a:spcBef>
            </a:pPr>
            <a:r>
              <a:rPr lang="en-US" baseline="0" dirty="0" smtClean="0"/>
              <a:t>Step 5 – Game Time</a:t>
            </a:r>
          </a:p>
          <a:p>
            <a:pPr eaLnBrk="1" hangingPunct="1">
              <a:spcBef>
                <a:spcPct val="0"/>
              </a:spcBef>
            </a:pPr>
            <a:r>
              <a:rPr lang="en-US" baseline="0" dirty="0" smtClean="0"/>
              <a:t>Step 6- Light Up the Score Board= Success Story</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6</a:t>
            </a:fld>
            <a:endParaRPr lang="en-US" smtClean="0"/>
          </a:p>
        </p:txBody>
      </p:sp>
    </p:spTree>
    <p:extLst>
      <p:ext uri="{BB962C8B-B14F-4D97-AF65-F5344CB8AC3E}">
        <p14:creationId xmlns:p14="http://schemas.microsoft.com/office/powerpoint/2010/main" xmlns="" val="177510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Tara The Let’s Move! Active Schools initiative seeks to provide 60 minutes of physical activity everyday for every child.  </a:t>
            </a:r>
            <a:r>
              <a:rPr lang="en-US" altLang="en-US" dirty="0" smtClean="0">
                <a:ea typeface="ＭＳ Ｐゴシック" pitchFamily="34" charset="-128"/>
              </a:rPr>
              <a:t>If you want to become an Active School, t</a:t>
            </a:r>
            <a:r>
              <a:rPr lang="en-US" altLang="en-US" dirty="0" smtClean="0"/>
              <a:t>he Comprehensive School Physical Activity Program (CSPAP) includes 5 key elements that can help you achieve school-wide change and provide the physical activity your students need. </a:t>
            </a:r>
          </a:p>
          <a:p>
            <a:r>
              <a:rPr lang="en-US" altLang="en-US" dirty="0" smtClean="0"/>
              <a:t>CSPAP</a:t>
            </a:r>
            <a:r>
              <a:rPr lang="en-US" altLang="en-US" baseline="0" dirty="0" smtClean="0"/>
              <a:t> is focused first on Physical Education and then the other components – </a:t>
            </a:r>
            <a:r>
              <a:rPr lang="en-US" altLang="en-US" baseline="0" dirty="0" err="1" smtClean="0"/>
              <a:t>PhyscialActivity</a:t>
            </a:r>
            <a:r>
              <a:rPr lang="en-US" altLang="en-US" baseline="0" dirty="0" smtClean="0"/>
              <a:t> Before and After School, During the School Day, Family &amp; community and Staff Involvement.  </a:t>
            </a:r>
          </a:p>
          <a:p>
            <a:endParaRPr lang="en-US" altLang="en-US" baseline="0" dirty="0" smtClean="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ltLang="en-US" smtClean="0"/>
              <a:t>PAL Training_PPT Deck</a:t>
            </a:r>
          </a:p>
        </p:txBody>
      </p:sp>
      <p:sp>
        <p:nvSpPr>
          <p:cNvPr id="23557"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en-US" smtClean="0"/>
              <a:t>October 2013</a:t>
            </a:r>
          </a:p>
        </p:txBody>
      </p:sp>
      <p:sp>
        <p:nvSpPr>
          <p:cNvPr id="35846" name="Slide Number Placeholder 5"/>
          <p:cNvSpPr>
            <a:spLocks noGrp="1"/>
          </p:cNvSpPr>
          <p:nvPr>
            <p:ph type="sldNum" sz="quarter" idx="5"/>
          </p:nvPr>
        </p:nvSpPr>
        <p:spPr bwMode="auto">
          <a:noFill/>
          <a:ln>
            <a:miter lim="800000"/>
            <a:headEnd/>
            <a:tailEnd/>
          </a:ln>
        </p:spPr>
        <p:txBody>
          <a:bodyPr/>
          <a:lstStyle/>
          <a:p>
            <a:fld id="{93DBCA96-7BF2-4066-93AB-8F760B5B55C0}" type="slidenum">
              <a:rPr lang="en-US" altLang="en-US"/>
              <a:pPr/>
              <a:t>7</a:t>
            </a:fld>
            <a:endParaRPr lang="en-US" altLang="en-US"/>
          </a:p>
        </p:txBody>
      </p:sp>
    </p:spTree>
    <p:extLst>
      <p:ext uri="{BB962C8B-B14F-4D97-AF65-F5344CB8AC3E}">
        <p14:creationId xmlns:p14="http://schemas.microsoft.com/office/powerpoint/2010/main" xmlns="" val="360275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Wendy Step 1</a:t>
            </a:r>
          </a:p>
          <a:p>
            <a:r>
              <a:rPr lang="en-US" sz="1200" b="1" i="0" u="sng" kern="1200" dirty="0" smtClean="0">
                <a:solidFill>
                  <a:schemeClr val="tx1"/>
                </a:solidFill>
                <a:latin typeface="+mn-lt"/>
                <a:ea typeface="+mn-ea"/>
                <a:cs typeface="+mn-cs"/>
              </a:rPr>
              <a:t>Supporting Research</a:t>
            </a:r>
          </a:p>
          <a:p>
            <a:r>
              <a:rPr lang="en-US" sz="1200" b="0" i="0" kern="1200" dirty="0" smtClean="0">
                <a:solidFill>
                  <a:schemeClr val="tx1"/>
                </a:solidFill>
                <a:latin typeface="+mn-lt"/>
                <a:ea typeface="+mn-ea"/>
                <a:cs typeface="+mn-cs"/>
              </a:rPr>
              <a:t>Check out these resources to learn more about why nutrient-rich foods and physical activity are so important for students—and you!</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1" i="0" u="sng" kern="1200" dirty="0" smtClean="0">
                <a:solidFill>
                  <a:schemeClr val="tx1"/>
                </a:solidFill>
                <a:latin typeface="+mn-lt"/>
                <a:ea typeface="+mn-ea"/>
                <a:cs typeface="+mn-cs"/>
              </a:rPr>
              <a:t>Why and How to Play 60</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Health experts recommend that young people get at least 60 minutes of physical activity a day. Here's why and how to meet this goal!</a:t>
            </a:r>
          </a:p>
          <a:p>
            <a:r>
              <a:rPr lang="en-US" sz="1200" b="1" i="0" u="sng" kern="1200" dirty="0" smtClean="0">
                <a:solidFill>
                  <a:schemeClr val="tx1"/>
                </a:solidFill>
                <a:latin typeface="+mn-lt"/>
                <a:ea typeface="+mn-ea"/>
                <a:cs typeface="+mn-cs"/>
              </a:rPr>
              <a:t>What Foods Can Do For You</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Learn why your body loves nutrient-rich foods, and get information on how much of them you should choose each day.</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Put up information</a:t>
            </a:r>
            <a:r>
              <a:rPr lang="en-US" sz="1200" b="0" i="0" kern="1200" baseline="0" dirty="0" smtClean="0">
                <a:solidFill>
                  <a:schemeClr val="tx1"/>
                </a:solidFill>
                <a:latin typeface="+mn-lt"/>
                <a:ea typeface="+mn-ea"/>
                <a:cs typeface="+mn-cs"/>
              </a:rPr>
              <a:t> about the program and tell others that the school is working toward Touchdown Status.</a:t>
            </a: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sz="1200" b="0" i="0" kern="1200" dirty="0" smtClean="0">
              <a:solidFill>
                <a:schemeClr val="tx1"/>
              </a:solidFill>
              <a:latin typeface="+mn-lt"/>
              <a:ea typeface="+mn-ea"/>
              <a:cs typeface="+mn-cs"/>
            </a:endParaRPr>
          </a:p>
          <a:p>
            <a:r>
              <a:rPr lang="en-US" dirty="0" smtClean="0"/>
              <a:t/>
            </a:r>
            <a:br>
              <a:rPr lang="en-US" dirty="0" smtClean="0"/>
            </a:b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8</a:t>
            </a:fld>
            <a:endParaRPr lang="en-US" smtClean="0"/>
          </a:p>
        </p:txBody>
      </p:sp>
    </p:spTree>
    <p:extLst>
      <p:ext uri="{BB962C8B-B14F-4D97-AF65-F5344CB8AC3E}">
        <p14:creationId xmlns:p14="http://schemas.microsoft.com/office/powerpoint/2010/main" xmlns="" val="160359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u="sng" dirty="0" smtClean="0"/>
              <a:t>Wendy and</a:t>
            </a:r>
            <a:r>
              <a:rPr lang="en-US" b="1" u="sng" baseline="0" dirty="0" smtClean="0"/>
              <a:t> Tara </a:t>
            </a:r>
            <a:r>
              <a:rPr lang="en-US" b="1" u="sng" dirty="0" smtClean="0"/>
              <a:t>Step 2- Team</a:t>
            </a:r>
          </a:p>
          <a:p>
            <a:pPr eaLnBrk="1" hangingPunct="1">
              <a:spcBef>
                <a:spcPct val="0"/>
              </a:spcBef>
            </a:pPr>
            <a:r>
              <a:rPr lang="en-US" b="1" dirty="0" smtClean="0"/>
              <a:t>Who do you have on a team?</a:t>
            </a:r>
          </a:p>
          <a:p>
            <a:pPr eaLnBrk="1" hangingPunct="1">
              <a:spcBef>
                <a:spcPct val="0"/>
              </a:spcBef>
              <a:buFont typeface="Arial" pitchFamily="34" charset="0"/>
              <a:buChar char="•"/>
            </a:pPr>
            <a:r>
              <a:rPr lang="en-US" b="0" dirty="0" smtClean="0"/>
              <a:t>Teachers</a:t>
            </a:r>
          </a:p>
          <a:p>
            <a:pPr eaLnBrk="1" hangingPunct="1">
              <a:spcBef>
                <a:spcPct val="0"/>
              </a:spcBef>
              <a:buFont typeface="Arial" pitchFamily="34" charset="0"/>
              <a:buChar char="•"/>
            </a:pPr>
            <a:r>
              <a:rPr lang="en-US" b="0" dirty="0" smtClean="0"/>
              <a:t>Students</a:t>
            </a:r>
          </a:p>
          <a:p>
            <a:pPr eaLnBrk="1" hangingPunct="1">
              <a:spcBef>
                <a:spcPct val="0"/>
              </a:spcBef>
              <a:buFont typeface="Arial" pitchFamily="34" charset="0"/>
              <a:buChar char="•"/>
            </a:pPr>
            <a:r>
              <a:rPr lang="en-US" b="0" dirty="0" smtClean="0"/>
              <a:t>Parents</a:t>
            </a:r>
          </a:p>
          <a:p>
            <a:pPr eaLnBrk="1" hangingPunct="1">
              <a:spcBef>
                <a:spcPct val="0"/>
              </a:spcBef>
              <a:buFont typeface="Arial" pitchFamily="34" charset="0"/>
              <a:buChar char="•"/>
            </a:pPr>
            <a:r>
              <a:rPr lang="en-US" b="0" dirty="0" smtClean="0"/>
              <a:t>District personnel</a:t>
            </a:r>
          </a:p>
          <a:p>
            <a:pPr eaLnBrk="1" hangingPunct="1">
              <a:spcBef>
                <a:spcPct val="0"/>
              </a:spcBef>
            </a:pPr>
            <a:r>
              <a:rPr lang="en-US" b="1" dirty="0" smtClean="0"/>
              <a:t>How do I pick a team?</a:t>
            </a:r>
          </a:p>
          <a:p>
            <a:pPr eaLnBrk="1" hangingPunct="1">
              <a:spcBef>
                <a:spcPct val="0"/>
              </a:spcBef>
              <a:buFont typeface="Arial" pitchFamily="34" charset="0"/>
              <a:buChar char="•"/>
            </a:pPr>
            <a:r>
              <a:rPr lang="en-US" dirty="0" smtClean="0"/>
              <a:t>Program</a:t>
            </a:r>
            <a:r>
              <a:rPr lang="en-US" baseline="0" dirty="0" smtClean="0"/>
              <a:t> Advisor picks</a:t>
            </a:r>
          </a:p>
          <a:p>
            <a:pPr eaLnBrk="1" hangingPunct="1">
              <a:spcBef>
                <a:spcPct val="0"/>
              </a:spcBef>
              <a:buFont typeface="Arial" pitchFamily="34" charset="0"/>
              <a:buChar char="•"/>
            </a:pPr>
            <a:r>
              <a:rPr lang="en-US" baseline="0" dirty="0" smtClean="0"/>
              <a:t>Teachers pick</a:t>
            </a:r>
          </a:p>
          <a:p>
            <a:pPr eaLnBrk="1" hangingPunct="1">
              <a:spcBef>
                <a:spcPct val="0"/>
              </a:spcBef>
              <a:buFont typeface="Arial" pitchFamily="34" charset="0"/>
              <a:buChar char="•"/>
            </a:pPr>
            <a:r>
              <a:rPr lang="en-US" baseline="0" dirty="0" smtClean="0"/>
              <a:t>Application process</a:t>
            </a:r>
          </a:p>
          <a:p>
            <a:pPr eaLnBrk="1" hangingPunct="1">
              <a:spcBef>
                <a:spcPct val="0"/>
              </a:spcBef>
              <a:buFont typeface="Arial" pitchFamily="34" charset="0"/>
              <a:buNone/>
            </a:pPr>
            <a:r>
              <a:rPr lang="en-US" b="1" baseline="0" dirty="0" smtClean="0"/>
              <a:t>How Many students on a team?</a:t>
            </a:r>
          </a:p>
          <a:p>
            <a:pPr eaLnBrk="1" hangingPunct="1">
              <a:spcBef>
                <a:spcPct val="0"/>
              </a:spcBef>
              <a:buFont typeface="Arial" pitchFamily="34" charset="0"/>
              <a:buChar char="•"/>
            </a:pPr>
            <a:r>
              <a:rPr lang="en-US" baseline="0" dirty="0" smtClean="0"/>
              <a:t>1-200</a:t>
            </a:r>
          </a:p>
          <a:p>
            <a:pPr eaLnBrk="1" hangingPunct="1">
              <a:spcBef>
                <a:spcPct val="0"/>
              </a:spcBef>
              <a:buFont typeface="Arial" pitchFamily="34" charset="0"/>
              <a:buChar char="•"/>
            </a:pPr>
            <a:r>
              <a:rPr lang="en-US" baseline="0" dirty="0" smtClean="0"/>
              <a:t>Core team – 6-10 students</a:t>
            </a:r>
          </a:p>
          <a:p>
            <a:pPr eaLnBrk="1" hangingPunct="1">
              <a:spcBef>
                <a:spcPct val="0"/>
              </a:spcBef>
              <a:buFont typeface="Arial" pitchFamily="34" charset="0"/>
              <a:buNone/>
            </a:pPr>
            <a:r>
              <a:rPr lang="en-US" b="1" baseline="0" dirty="0" smtClean="0"/>
              <a:t>What grades – </a:t>
            </a:r>
            <a:r>
              <a:rPr lang="en-US" baseline="0" dirty="0" smtClean="0"/>
              <a:t>elementary – 3-5, Middle school might be a club during the day</a:t>
            </a:r>
          </a:p>
          <a:p>
            <a:pPr eaLnBrk="1" hangingPunct="1">
              <a:spcBef>
                <a:spcPct val="0"/>
              </a:spcBef>
              <a:buFont typeface="Arial" pitchFamily="34" charset="0"/>
              <a:buNone/>
            </a:pPr>
            <a:r>
              <a:rPr lang="en-US" baseline="0" dirty="0" smtClean="0"/>
              <a:t>This year must have a student reach 20,000 points to have this step checked off.</a:t>
            </a:r>
          </a:p>
          <a:p>
            <a:pPr eaLnBrk="1" hangingPunct="1">
              <a:spcBef>
                <a:spcPct val="0"/>
              </a:spcBef>
              <a:buFont typeface="Arial" pitchFamily="34" charset="0"/>
              <a:buNone/>
            </a:pPr>
            <a:r>
              <a:rPr lang="en-US" b="1" baseline="0" dirty="0" smtClean="0"/>
              <a:t>How often and when does the team need to meet?</a:t>
            </a:r>
          </a:p>
          <a:p>
            <a:pPr eaLnBrk="1" hangingPunct="1">
              <a:spcBef>
                <a:spcPct val="0"/>
              </a:spcBef>
              <a:buFont typeface="Arial" pitchFamily="34" charset="0"/>
              <a:buChar char="•"/>
            </a:pPr>
            <a:r>
              <a:rPr lang="en-US" dirty="0" smtClean="0"/>
              <a:t>Before,</a:t>
            </a:r>
            <a:r>
              <a:rPr lang="en-US" baseline="0" dirty="0" smtClean="0"/>
              <a:t> during lunch, after school, as a club during the day or after</a:t>
            </a:r>
          </a:p>
          <a:p>
            <a:pPr eaLnBrk="1" hangingPunct="1">
              <a:spcBef>
                <a:spcPct val="0"/>
              </a:spcBef>
              <a:buFont typeface="Arial" pitchFamily="34" charset="0"/>
              <a:buChar char="•"/>
            </a:pPr>
            <a:r>
              <a:rPr lang="en-US" baseline="0" dirty="0" smtClean="0"/>
              <a:t>How often is up to you and how involved you want the kids to be.  1X a month or weekly</a:t>
            </a:r>
            <a:endParaRPr lang="en-US" dirty="0" smtClean="0"/>
          </a:p>
          <a:p>
            <a:pPr eaLnBrk="1" hangingPunct="1">
              <a:spcBef>
                <a:spcPct val="0"/>
              </a:spcBef>
            </a:pP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0FAD3F-35D4-411F-9AA5-A2D185EDE139}" type="slidenum">
              <a:rPr lang="en-US" smtClean="0"/>
              <a:pPr fontAlgn="base">
                <a:spcBef>
                  <a:spcPct val="0"/>
                </a:spcBef>
                <a:spcAft>
                  <a:spcPct val="0"/>
                </a:spcAft>
                <a:defRPr/>
              </a:pPr>
              <a:t>9</a:t>
            </a:fld>
            <a:endParaRPr lang="en-US" smtClean="0"/>
          </a:p>
        </p:txBody>
      </p:sp>
    </p:spTree>
    <p:extLst>
      <p:ext uri="{BB962C8B-B14F-4D97-AF65-F5344CB8AC3E}">
        <p14:creationId xmlns:p14="http://schemas.microsoft.com/office/powerpoint/2010/main" xmlns="" val="126231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3" name="Picture 6" descr="Screen Shot 2014-03-26 at 3.20.55 PM.png"/>
          <p:cNvPicPr>
            <a:picLocks noChangeAspect="1"/>
          </p:cNvPicPr>
          <p:nvPr userDrawn="1"/>
        </p:nvPicPr>
        <p:blipFill>
          <a:blip r:embed="rId2" cstate="print"/>
          <a:srcRect/>
          <a:stretch>
            <a:fillRect/>
          </a:stretch>
        </p:blipFill>
        <p:spPr bwMode="auto">
          <a:xfrm>
            <a:off x="0" y="6010275"/>
            <a:ext cx="9144000" cy="763588"/>
          </a:xfrm>
          <a:prstGeom prst="rect">
            <a:avLst/>
          </a:prstGeom>
          <a:noFill/>
          <a:ln w="9525">
            <a:noFill/>
            <a:miter lim="800000"/>
            <a:headEnd/>
            <a:tailEnd/>
          </a:ln>
        </p:spPr>
      </p:pic>
      <p:sp>
        <p:nvSpPr>
          <p:cNvPr id="9" name="Title 1"/>
          <p:cNvSpPr>
            <a:spLocks noGrp="1"/>
          </p:cNvSpPr>
          <p:nvPr>
            <p:ph type="title"/>
          </p:nvPr>
        </p:nvSpPr>
        <p:spPr>
          <a:xfrm>
            <a:off x="457200" y="357638"/>
            <a:ext cx="8229600" cy="1143000"/>
          </a:xfrm>
        </p:spPr>
        <p:txBody>
          <a:bodyPr>
            <a:normAutofit/>
          </a:bodyPr>
          <a:lstStyle>
            <a:lvl1pPr algn="l">
              <a:defRPr sz="3800" b="1">
                <a:latin typeface="Helvetica"/>
                <a:cs typeface="Helvetica"/>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descr="LMAS_1.png"/>
          <p:cNvPicPr>
            <a:picLocks noChangeAspect="1"/>
          </p:cNvPicPr>
          <p:nvPr userDrawn="1"/>
        </p:nvPicPr>
        <p:blipFill>
          <a:blip r:embed="rId2" cstate="print"/>
          <a:srcRect r="3241"/>
          <a:stretch>
            <a:fillRect/>
          </a:stretch>
        </p:blipFill>
        <p:spPr bwMode="auto">
          <a:xfrm rot="20381404">
            <a:off x="2695575" y="-1228725"/>
            <a:ext cx="7048500" cy="11179175"/>
          </a:xfrm>
          <a:prstGeom prst="rect">
            <a:avLst/>
          </a:prstGeom>
          <a:noFill/>
          <a:ln w="9525">
            <a:noFill/>
            <a:miter lim="800000"/>
            <a:headEnd/>
            <a:tailEnd/>
          </a:ln>
        </p:spPr>
      </p:pic>
      <p:sp>
        <p:nvSpPr>
          <p:cNvPr id="5" name="Rectangle 4"/>
          <p:cNvSpPr/>
          <p:nvPr userDrawn="1"/>
        </p:nvSpPr>
        <p:spPr>
          <a:xfrm>
            <a:off x="0" y="0"/>
            <a:ext cx="9144000" cy="357188"/>
          </a:xfrm>
          <a:prstGeom prst="rect">
            <a:avLst/>
          </a:prstGeom>
          <a:solidFill>
            <a:srgbClr val="1EACE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8" descr="red.jpg"/>
          <p:cNvPicPr>
            <a:picLocks noChangeAspect="1"/>
          </p:cNvPicPr>
          <p:nvPr userDrawn="1"/>
        </p:nvPicPr>
        <p:blipFill>
          <a:blip r:embed="rId3" cstate="print"/>
          <a:srcRect t="87839"/>
          <a:stretch>
            <a:fillRect/>
          </a:stretch>
        </p:blipFill>
        <p:spPr bwMode="auto">
          <a:xfrm>
            <a:off x="0" y="6232525"/>
            <a:ext cx="9144000" cy="625475"/>
          </a:xfrm>
          <a:prstGeom prst="rect">
            <a:avLst/>
          </a:prstGeom>
          <a:noFill/>
          <a:ln w="9525">
            <a:noFill/>
            <a:miter lim="800000"/>
            <a:headEnd/>
            <a:tailEnd/>
          </a:ln>
        </p:spPr>
      </p:pic>
      <p:sp>
        <p:nvSpPr>
          <p:cNvPr id="6" name="Title 1"/>
          <p:cNvSpPr>
            <a:spLocks noGrp="1"/>
          </p:cNvSpPr>
          <p:nvPr>
            <p:ph type="title"/>
          </p:nvPr>
        </p:nvSpPr>
        <p:spPr>
          <a:xfrm>
            <a:off x="457200" y="357638"/>
            <a:ext cx="8229600" cy="1143000"/>
          </a:xfrm>
        </p:spPr>
        <p:txBody>
          <a:bodyPr>
            <a:normAutofit/>
          </a:bodyPr>
          <a:lstStyle>
            <a:lvl1pPr algn="l">
              <a:defRPr sz="3800" b="1">
                <a:latin typeface="Helvetica"/>
                <a:cs typeface="Helvetica"/>
              </a:defRPr>
            </a:lvl1pPr>
          </a:lstStyle>
          <a:p>
            <a:r>
              <a:rPr lang="en-US" dirty="0" smtClean="0"/>
              <a:t>Click to edit Master title style</a:t>
            </a:r>
            <a:endParaRPr lang="en-US" dirty="0"/>
          </a:p>
        </p:txBody>
      </p:sp>
      <p:sp>
        <p:nvSpPr>
          <p:cNvPr id="7" name="Content Placeholder 2"/>
          <p:cNvSpPr>
            <a:spLocks noGrp="1"/>
          </p:cNvSpPr>
          <p:nvPr>
            <p:ph idx="1"/>
          </p:nvPr>
        </p:nvSpPr>
        <p:spPr>
          <a:xfrm>
            <a:off x="457200" y="1705909"/>
            <a:ext cx="8229600" cy="4525963"/>
          </a:xfrm>
        </p:spPr>
        <p:txBody>
          <a:bodyPr/>
          <a:lstStyle>
            <a:lvl1pPr>
              <a:defRPr sz="2800">
                <a:latin typeface="Helvetica"/>
                <a:cs typeface="Helvetica"/>
              </a:defRPr>
            </a:lvl1pPr>
            <a:lvl2pPr>
              <a:defRPr sz="2400">
                <a:latin typeface="Helvetica"/>
                <a:cs typeface="Helvetica"/>
              </a:defRPr>
            </a:lvl2pPr>
            <a:lvl3pPr>
              <a:defRPr sz="2200">
                <a:latin typeface="Helvetica"/>
                <a:cs typeface="Helvetica"/>
              </a:defRPr>
            </a:lvl3pPr>
            <a:lvl4pPr>
              <a:defRPr>
                <a:latin typeface="Helvetica"/>
                <a:cs typeface="Helvetica"/>
              </a:defRPr>
            </a:lvl4pPr>
            <a:lvl5pPr>
              <a:defRPr>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6E95-7880-4D11-9778-88BB706487EB}" type="datetimeFigureOut">
              <a:rPr lang="en-US" smtClean="0"/>
              <a:pPr/>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952981-0102-4C1A-B235-9ACA91F8A2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86E95-7880-4D11-9778-88BB706487EB}" type="datetimeFigureOut">
              <a:rPr lang="en-US" smtClean="0"/>
              <a:pPr/>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52981-0102-4C1A-B235-9ACA91F8A2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E:\Jamin%20Minute%20good.MOV" TargetMode="External"/><Relationship Id="rId6" Type="http://schemas.openxmlformats.org/officeDocument/2006/relationships/image" Target="../media/image28.png"/><Relationship Id="rId5" Type="http://schemas.microsoft.com/office/2007/relationships/media" Target="file:///E:\Jamin%20Minute%20good.MOV"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Videos/PA%20in%20the%20classroom/09%20Food%20Chain%20Exercise.mov" TargetMode="External"/><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Videos/PA%20in%20the%20classroom/Jammin'%20Minute%201.flv" TargetMode="External"/><Relationship Id="rId5" Type="http://schemas.openxmlformats.org/officeDocument/2006/relationships/hyperlink" Target="../Videos/PA%20in%20the%20classroom/Paper%20Wad%20FINAL.mov" TargetMode="External"/><Relationship Id="rId4" Type="http://schemas.openxmlformats.org/officeDocument/2006/relationships/hyperlink" Target="../Videos/PA%20in%20the%20classroom/06%20Integrating%20Physical%20Activity%20Math.m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hyperlink" Target="../Videos/PA%20in%20the%20classroom/Walking%20School%20Bus.flv"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099" name="Picture 2"/>
          <p:cNvPicPr>
            <a:picLocks noChangeAspect="1" noChangeArrowheads="1"/>
          </p:cNvPicPr>
          <p:nvPr/>
        </p:nvPicPr>
        <p:blipFill>
          <a:blip r:embed="rId3" cstate="print"/>
          <a:srcRect/>
          <a:stretch>
            <a:fillRect/>
          </a:stretch>
        </p:blipFill>
        <p:spPr bwMode="auto">
          <a:xfrm>
            <a:off x="0" y="2417763"/>
            <a:ext cx="9144000" cy="4440237"/>
          </a:xfrm>
          <a:prstGeom prst="rect">
            <a:avLst/>
          </a:prstGeom>
          <a:noFill/>
          <a:ln w="9525">
            <a:noFill/>
            <a:miter lim="800000"/>
            <a:headEnd/>
            <a:tailEnd/>
          </a:ln>
        </p:spPr>
      </p:pic>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2339102"/>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r>
              <a:rPr lang="en-US" sz="2400" b="1" dirty="0" smtClean="0">
                <a:solidFill>
                  <a:schemeClr val="tx1"/>
                </a:solidFill>
              </a:rPr>
              <a:t>Tara Griffin </a:t>
            </a:r>
            <a:r>
              <a:rPr lang="en-US" sz="2400" dirty="0" smtClean="0">
                <a:solidFill>
                  <a:schemeClr val="tx1"/>
                </a:solidFill>
              </a:rPr>
              <a:t>–  Hall of Fame  KS Program Advisor  2014-15</a:t>
            </a:r>
          </a:p>
          <a:p>
            <a:r>
              <a:rPr lang="en-US" sz="2400" b="1" dirty="0" smtClean="0">
                <a:solidFill>
                  <a:schemeClr val="tx1"/>
                </a:solidFill>
              </a:rPr>
              <a:t>Wendy Scholten </a:t>
            </a:r>
            <a:r>
              <a:rPr lang="en-US" sz="2400" dirty="0" smtClean="0">
                <a:solidFill>
                  <a:schemeClr val="tx1"/>
                </a:solidFill>
              </a:rPr>
              <a:t>– Fuel Up to Play 60Head Coach</a:t>
            </a: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4" cstate="print"/>
          <a:srcRect/>
          <a:stretch>
            <a:fillRect/>
          </a:stretch>
        </p:blipFill>
        <p:spPr bwMode="auto">
          <a:xfrm>
            <a:off x="7178063" y="225372"/>
            <a:ext cx="1828800" cy="1144587"/>
          </a:xfrm>
          <a:prstGeom prst="rect">
            <a:avLst/>
          </a:prstGeom>
          <a:noFill/>
          <a:ln w="9525">
            <a:noFill/>
            <a:miter lim="800000"/>
            <a:headEnd/>
            <a:tailEnd/>
          </a:ln>
        </p:spPr>
      </p:pic>
      <p:sp>
        <p:nvSpPr>
          <p:cNvPr id="4103" name="Slide Number Placeholder 6"/>
          <p:cNvSpPr>
            <a:spLocks noGrp="1"/>
          </p:cNvSpPr>
          <p:nvPr>
            <p:ph type="sldNum" sz="quarter" idx="10"/>
          </p:nvPr>
        </p:nvSpPr>
        <p:spPr bwMode="auto">
          <a:xfrm>
            <a:off x="7010400" y="6492875"/>
            <a:ext cx="2133600" cy="365125"/>
          </a:xfrm>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457200" y="273050"/>
            <a:ext cx="4876800" cy="946150"/>
          </a:xfrm>
        </p:spPr>
        <p:txBody>
          <a:bodyPr>
            <a:normAutofit/>
          </a:bodyPr>
          <a:lstStyle/>
          <a:p>
            <a:r>
              <a:rPr lang="en-US" sz="2800" dirty="0" smtClean="0">
                <a:latin typeface="Goudy Stout" pitchFamily="18" charset="0"/>
              </a:rPr>
              <a:t>KICKOFF</a:t>
            </a:r>
            <a:endParaRPr lang="en-US" sz="2800" dirty="0">
              <a:latin typeface="Goudy Stout" pitchFamily="18" charset="0"/>
            </a:endParaRPr>
          </a:p>
        </p:txBody>
      </p:sp>
      <p:pic>
        <p:nvPicPr>
          <p:cNvPr id="11" name="Content Placeholder 10" descr="DSCN1815.JPG"/>
          <p:cNvPicPr>
            <a:picLocks noGrp="1" noChangeAspect="1"/>
          </p:cNvPicPr>
          <p:nvPr>
            <p:ph idx="1"/>
          </p:nvPr>
        </p:nvPicPr>
        <p:blipFill>
          <a:blip r:embed="rId4" cstate="print"/>
          <a:stretch>
            <a:fillRect/>
          </a:stretch>
        </p:blipFill>
        <p:spPr>
          <a:xfrm rot="514143">
            <a:off x="4645746" y="1169425"/>
            <a:ext cx="3626895" cy="2720172"/>
          </a:xfrm>
        </p:spPr>
      </p:pic>
      <p:sp>
        <p:nvSpPr>
          <p:cNvPr id="10" name="Text Placeholder 9"/>
          <p:cNvSpPr>
            <a:spLocks noGrp="1"/>
          </p:cNvSpPr>
          <p:nvPr>
            <p:ph type="body" sz="half" idx="2"/>
          </p:nvPr>
        </p:nvSpPr>
        <p:spPr/>
        <p:txBody>
          <a:bodyPr/>
          <a:lstStyle/>
          <a:p>
            <a:r>
              <a:rPr lang="en-US" dirty="0" smtClean="0"/>
              <a:t> </a:t>
            </a:r>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10</a:t>
            </a:fld>
            <a:endParaRPr lang="en-US" smtClean="0"/>
          </a:p>
        </p:txBody>
      </p:sp>
      <p:pic>
        <p:nvPicPr>
          <p:cNvPr id="12" name="Picture 11" descr="MP PA talks to students2014.JPG"/>
          <p:cNvPicPr>
            <a:picLocks noChangeAspect="1"/>
          </p:cNvPicPr>
          <p:nvPr/>
        </p:nvPicPr>
        <p:blipFill>
          <a:blip r:embed="rId5" cstate="print"/>
          <a:stretch>
            <a:fillRect/>
          </a:stretch>
        </p:blipFill>
        <p:spPr>
          <a:xfrm rot="20724368">
            <a:off x="277857" y="1782625"/>
            <a:ext cx="3604054" cy="2667000"/>
          </a:xfrm>
          <a:prstGeom prst="rect">
            <a:avLst/>
          </a:prstGeom>
        </p:spPr>
      </p:pic>
      <p:pic>
        <p:nvPicPr>
          <p:cNvPr id="3074" name="Picture 2"/>
          <p:cNvPicPr>
            <a:picLocks noChangeAspect="1" noChangeArrowheads="1"/>
          </p:cNvPicPr>
          <p:nvPr/>
        </p:nvPicPr>
        <p:blipFill>
          <a:blip r:embed="rId6" cstate="print"/>
          <a:srcRect/>
          <a:stretch>
            <a:fillRect/>
          </a:stretch>
        </p:blipFill>
        <p:spPr bwMode="auto">
          <a:xfrm>
            <a:off x="3276600" y="3962400"/>
            <a:ext cx="4495800" cy="2679101"/>
          </a:xfrm>
          <a:prstGeom prst="rect">
            <a:avLst/>
          </a:prstGeom>
          <a:noFill/>
          <a:ln w="9525">
            <a:noFill/>
            <a:miter lim="800000"/>
            <a:headEnd/>
            <a:tailEnd/>
          </a:ln>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457200" y="273050"/>
            <a:ext cx="4876800" cy="946150"/>
          </a:xfrm>
        </p:spPr>
        <p:txBody>
          <a:bodyPr>
            <a:normAutofit/>
          </a:bodyPr>
          <a:lstStyle/>
          <a:p>
            <a:r>
              <a:rPr lang="en-US" sz="2800" dirty="0" smtClean="0">
                <a:latin typeface="Goudy Stout" pitchFamily="18" charset="0"/>
              </a:rPr>
              <a:t>KICKOFF</a:t>
            </a:r>
            <a:endParaRPr lang="en-US" sz="2800" dirty="0">
              <a:latin typeface="Goudy Stout" pitchFamily="18" charset="0"/>
            </a:endParaRPr>
          </a:p>
        </p:txBody>
      </p:sp>
      <p:sp>
        <p:nvSpPr>
          <p:cNvPr id="10" name="Text Placeholder 9"/>
          <p:cNvSpPr>
            <a:spLocks noGrp="1"/>
          </p:cNvSpPr>
          <p:nvPr>
            <p:ph type="body" sz="half" idx="2"/>
          </p:nvPr>
        </p:nvSpPr>
        <p:spPr/>
        <p:txBody>
          <a:bodyPr/>
          <a:lstStyle/>
          <a:p>
            <a:r>
              <a:rPr lang="en-US" dirty="0" smtClean="0"/>
              <a:t> </a:t>
            </a:r>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11</a:t>
            </a:fld>
            <a:endParaRPr lang="en-US" smtClean="0"/>
          </a:p>
        </p:txBody>
      </p:sp>
      <p:pic>
        <p:nvPicPr>
          <p:cNvPr id="3075" name="Picture 3"/>
          <p:cNvPicPr>
            <a:picLocks noChangeAspect="1" noChangeArrowheads="1"/>
          </p:cNvPicPr>
          <p:nvPr/>
        </p:nvPicPr>
        <p:blipFill>
          <a:blip r:embed="rId4" cstate="print"/>
          <a:srcRect/>
          <a:stretch>
            <a:fillRect/>
          </a:stretch>
        </p:blipFill>
        <p:spPr bwMode="auto">
          <a:xfrm>
            <a:off x="0" y="1143000"/>
            <a:ext cx="4419600" cy="2714288"/>
          </a:xfrm>
          <a:prstGeom prst="rect">
            <a:avLst/>
          </a:prstGeom>
          <a:noFill/>
          <a:ln w="9525">
            <a:noFill/>
            <a:miter lim="800000"/>
            <a:headEnd/>
            <a:tailEnd/>
          </a:ln>
        </p:spPr>
      </p:pic>
      <p:sp>
        <p:nvSpPr>
          <p:cNvPr id="13" name="Content Placeholder 12"/>
          <p:cNvSpPr>
            <a:spLocks noGrp="1"/>
          </p:cNvSpPr>
          <p:nvPr>
            <p:ph idx="1"/>
          </p:nvPr>
        </p:nvSpPr>
        <p:spPr/>
        <p:txBody>
          <a:bodyPr/>
          <a:lstStyle/>
          <a:p>
            <a:r>
              <a:rPr lang="en-US" dirty="0" smtClean="0"/>
              <a:t> </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3429000" y="3817485"/>
            <a:ext cx="5410200" cy="3040515"/>
          </a:xfrm>
          <a:prstGeom prst="rect">
            <a:avLst/>
          </a:prstGeom>
          <a:noFill/>
          <a:ln w="9525">
            <a:noFill/>
            <a:miter lim="800000"/>
            <a:headEnd/>
            <a:tailEnd/>
          </a:ln>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0" y="1219200"/>
            <a:ext cx="8686800" cy="1162050"/>
          </a:xfrm>
        </p:spPr>
        <p:txBody>
          <a:bodyPr>
            <a:noAutofit/>
          </a:bodyPr>
          <a:lstStyle/>
          <a:p>
            <a:r>
              <a:rPr lang="en-US" sz="5400" dirty="0" smtClean="0">
                <a:latin typeface="Andalus" pitchFamily="18" charset="-78"/>
                <a:cs typeface="Andalus" pitchFamily="18" charset="-78"/>
              </a:rPr>
              <a:t>School Wellness Investigation</a:t>
            </a:r>
            <a:endParaRPr lang="en-US" sz="5400" dirty="0">
              <a:latin typeface="Andalus" pitchFamily="18" charset="-78"/>
              <a:cs typeface="Andalus" pitchFamily="18" charset="-78"/>
            </a:endParaRPr>
          </a:p>
        </p:txBody>
      </p:sp>
      <p:pic>
        <p:nvPicPr>
          <p:cNvPr id="12" name="Content Placeholder 11" descr="ML Team meeting 1.JPG"/>
          <p:cNvPicPr>
            <a:picLocks noGrp="1" noChangeAspect="1"/>
          </p:cNvPicPr>
          <p:nvPr>
            <p:ph idx="1"/>
          </p:nvPr>
        </p:nvPicPr>
        <p:blipFill>
          <a:blip r:embed="rId4" cstate="print"/>
          <a:stretch>
            <a:fillRect/>
          </a:stretch>
        </p:blipFill>
        <p:spPr>
          <a:xfrm>
            <a:off x="3505200" y="2590800"/>
            <a:ext cx="5111750" cy="3833813"/>
          </a:xfrm>
        </p:spPr>
      </p:pic>
      <p:sp>
        <p:nvSpPr>
          <p:cNvPr id="10" name="Text Placeholder 9"/>
          <p:cNvSpPr>
            <a:spLocks noGrp="1"/>
          </p:cNvSpPr>
          <p:nvPr>
            <p:ph type="body" sz="half" idx="2"/>
          </p:nvPr>
        </p:nvSpPr>
        <p:spPr>
          <a:xfrm>
            <a:off x="304800" y="4038600"/>
            <a:ext cx="3008313" cy="2176463"/>
          </a:xfrm>
        </p:spPr>
        <p:txBody>
          <a:bodyPr>
            <a:normAutofit/>
          </a:bodyPr>
          <a:lstStyle/>
          <a:p>
            <a:r>
              <a:rPr lang="en-US" sz="2400" dirty="0" smtClean="0"/>
              <a:t>Here the students are answering the questions on the School Wellness Investigation</a:t>
            </a:r>
            <a:endParaRPr lang="en-US" sz="2400"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12</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Title 5"/>
          <p:cNvSpPr txBox="1">
            <a:spLocks/>
          </p:cNvSpPr>
          <p:nvPr/>
        </p:nvSpPr>
        <p:spPr>
          <a:xfrm>
            <a:off x="838200" y="2971800"/>
            <a:ext cx="6678613" cy="1285875"/>
          </a:xfrm>
          <a:prstGeom prst="rect">
            <a:avLst/>
          </a:prstGeom>
        </p:spPr>
        <p:txBody>
          <a:bodyPr anchor="ctr"/>
          <a:lstStyle/>
          <a:p>
            <a:pPr>
              <a:defRPr/>
            </a:pPr>
            <a:endParaRPr lang="en-US" sz="2400" dirty="0">
              <a:solidFill>
                <a:srgbClr val="002060"/>
              </a:solidFill>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solidFill>
                  <a:prstClr val="black"/>
                </a:solidFill>
              </a:rPr>
              <a:t>Fuel Up to Play with Let’s Move; Active Schools</a:t>
            </a:r>
          </a:p>
          <a:p>
            <a:endParaRPr lang="en-US" sz="2800" dirty="0">
              <a:solidFill>
                <a:prstClr val="black"/>
              </a:solidFill>
            </a:endParaRPr>
          </a:p>
          <a:p>
            <a:endParaRPr lang="en-US" sz="2800" dirty="0" smtClean="0">
              <a:solidFill>
                <a:prstClr val="black"/>
              </a:solidFill>
            </a:endParaRPr>
          </a:p>
          <a:p>
            <a:endParaRPr lang="en-US" sz="2400" dirty="0" smtClean="0">
              <a:solidFill>
                <a:prstClr val="black"/>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8" name="Title 7"/>
          <p:cNvSpPr>
            <a:spLocks noGrp="1"/>
          </p:cNvSpPr>
          <p:nvPr>
            <p:ph type="ctrTitle"/>
          </p:nvPr>
        </p:nvSpPr>
        <p:spPr/>
        <p:txBody>
          <a:bodyPr/>
          <a:lstStyle/>
          <a:p>
            <a:r>
              <a:rPr lang="en-US" dirty="0" smtClean="0"/>
              <a:t> </a:t>
            </a:r>
            <a:endParaRPr lang="en-US" dirty="0"/>
          </a:p>
        </p:txBody>
      </p:sp>
      <p:sp>
        <p:nvSpPr>
          <p:cNvPr id="3" name="Subtitle 2"/>
          <p:cNvSpPr>
            <a:spLocks noGrp="1"/>
          </p:cNvSpPr>
          <p:nvPr>
            <p:ph type="subTitle" idx="1"/>
          </p:nvPr>
        </p:nvSpPr>
        <p:spPr>
          <a:xfrm>
            <a:off x="1268413" y="1942333"/>
            <a:ext cx="6400800" cy="2919366"/>
          </a:xfrm>
        </p:spPr>
        <p:txBody>
          <a:bodyPr>
            <a:normAutofit fontScale="77500" lnSpcReduction="20000"/>
          </a:bodyPr>
          <a:lstStyle/>
          <a:p>
            <a:r>
              <a:rPr lang="en-US" sz="8800" b="1" dirty="0" smtClean="0">
                <a:solidFill>
                  <a:srgbClr val="92D050"/>
                </a:solidFill>
              </a:rPr>
              <a:t>Brain BREAK</a:t>
            </a:r>
          </a:p>
          <a:p>
            <a:r>
              <a:rPr lang="en-US" sz="8800" b="1" dirty="0" smtClean="0">
                <a:solidFill>
                  <a:srgbClr val="92D050"/>
                </a:solidFill>
              </a:rPr>
              <a:t>Football Rock Paper Scissors</a:t>
            </a:r>
            <a:endParaRPr lang="en-US" sz="8800" b="1" dirty="0">
              <a:solidFill>
                <a:srgbClr val="92D050"/>
              </a:solidFill>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solidFill>
                  <a:prstClr val="black">
                    <a:tint val="75000"/>
                  </a:prstClr>
                </a:solidFill>
              </a:rPr>
              <a:pPr/>
              <a:t>13</a:t>
            </a:fld>
            <a:endParaRPr lang="en-US" smtClean="0">
              <a:solidFill>
                <a:prstClr val="black">
                  <a:tint val="75000"/>
                </a:prstClr>
              </a:solidFill>
            </a:endParaRPr>
          </a:p>
        </p:txBody>
      </p:sp>
    </p:spTree>
    <p:extLst>
      <p:ext uri="{BB962C8B-B14F-4D97-AF65-F5344CB8AC3E}">
        <p14:creationId xmlns:p14="http://schemas.microsoft.com/office/powerpoint/2010/main" xmlns="" val="733969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normAutofit/>
          </a:bodyPr>
          <a:lstStyle/>
          <a:p>
            <a:r>
              <a:rPr lang="en-US" sz="4800" dirty="0" smtClean="0"/>
              <a:t>Healthy Eating Plays</a:t>
            </a:r>
            <a:endParaRPr lang="en-US" sz="4800" dirty="0"/>
          </a:p>
        </p:txBody>
      </p:sp>
      <p:sp>
        <p:nvSpPr>
          <p:cNvPr id="8" name="Text Placeholder 7"/>
          <p:cNvSpPr>
            <a:spLocks noGrp="1"/>
          </p:cNvSpPr>
          <p:nvPr>
            <p:ph sz="half" idx="1"/>
          </p:nvPr>
        </p:nvSpPr>
        <p:spPr/>
        <p:txBody>
          <a:bodyPr/>
          <a:lstStyle/>
          <a:p>
            <a:pPr algn="ctr">
              <a:buNone/>
            </a:pPr>
            <a:r>
              <a:rPr lang="en-US" dirty="0" smtClean="0">
                <a:latin typeface="Comic Sans MS" pitchFamily="66" charset="0"/>
                <a:cs typeface="Aharoni" pitchFamily="2" charset="-79"/>
              </a:rPr>
              <a:t>Healthy Birthday Club</a:t>
            </a:r>
            <a:r>
              <a:rPr lang="en-US" dirty="0" smtClean="0"/>
              <a:t>	</a:t>
            </a:r>
            <a:endParaRPr lang="en-US" dirty="0"/>
          </a:p>
        </p:txBody>
      </p:sp>
      <p:sp>
        <p:nvSpPr>
          <p:cNvPr id="14" name="Content Placeholder 13"/>
          <p:cNvSpPr>
            <a:spLocks noGrp="1"/>
          </p:cNvSpPr>
          <p:nvPr>
            <p:ph sz="half" idx="2"/>
          </p:nvPr>
        </p:nvSpPr>
        <p:spPr/>
        <p:txBody>
          <a:bodyPr/>
          <a:lstStyle/>
          <a:p>
            <a:pPr algn="ctr">
              <a:buNone/>
            </a:pPr>
            <a:r>
              <a:rPr lang="en-US" dirty="0" smtClean="0">
                <a:latin typeface="Comic Sans MS" pitchFamily="66" charset="0"/>
              </a:rPr>
              <a:t>Posters</a:t>
            </a:r>
          </a:p>
          <a:p>
            <a:pPr algn="ctr">
              <a:buNone/>
            </a:pPr>
            <a:endParaRPr lang="en-US" dirty="0" smtClean="0">
              <a:latin typeface="Comic Sans MS" pitchFamily="66" charset="0"/>
            </a:endParaRPr>
          </a:p>
          <a:p>
            <a:pPr algn="ctr">
              <a:buNone/>
            </a:pPr>
            <a:endParaRPr lang="en-US" dirty="0">
              <a:latin typeface="Comic Sans MS" pitchFamily="66" charset="0"/>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14</a:t>
            </a:fld>
            <a:endParaRPr lang="en-US" smtClean="0"/>
          </a:p>
        </p:txBody>
      </p:sp>
      <p:pic>
        <p:nvPicPr>
          <p:cNvPr id="13" name="Picture 12" descr="Ridgeview Healthy Birthday Club 2012.JPG"/>
          <p:cNvPicPr>
            <a:picLocks noChangeAspect="1"/>
          </p:cNvPicPr>
          <p:nvPr/>
        </p:nvPicPr>
        <p:blipFill>
          <a:blip r:embed="rId4" cstate="print"/>
          <a:stretch>
            <a:fillRect/>
          </a:stretch>
        </p:blipFill>
        <p:spPr>
          <a:xfrm>
            <a:off x="457200" y="2590800"/>
            <a:ext cx="3759200" cy="2819400"/>
          </a:xfrm>
          <a:prstGeom prst="rect">
            <a:avLst/>
          </a:prstGeom>
        </p:spPr>
      </p:pic>
      <p:pic>
        <p:nvPicPr>
          <p:cNvPr id="16" name="Picture 15" descr="FRV posters eating veggies.JPG"/>
          <p:cNvPicPr>
            <a:picLocks noChangeAspect="1"/>
          </p:cNvPicPr>
          <p:nvPr/>
        </p:nvPicPr>
        <p:blipFill>
          <a:blip r:embed="rId5" cstate="print"/>
          <a:stretch>
            <a:fillRect/>
          </a:stretch>
        </p:blipFill>
        <p:spPr>
          <a:xfrm>
            <a:off x="4724400" y="2514600"/>
            <a:ext cx="4038600" cy="3028950"/>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Healthy Eating Plays</a:t>
            </a:r>
            <a:endParaRPr lang="en-US" dirty="0"/>
          </a:p>
        </p:txBody>
      </p:sp>
      <p:sp>
        <p:nvSpPr>
          <p:cNvPr id="10" name="Text Placeholder 9"/>
          <p:cNvSpPr>
            <a:spLocks noGrp="1"/>
          </p:cNvSpPr>
          <p:nvPr>
            <p:ph type="body" idx="1"/>
          </p:nvPr>
        </p:nvSpPr>
        <p:spPr/>
        <p:txBody>
          <a:bodyPr>
            <a:normAutofit/>
          </a:bodyPr>
          <a:lstStyle/>
          <a:p>
            <a:r>
              <a:rPr lang="en-US" dirty="0" smtClean="0"/>
              <a:t>Breakfast in the Classroom</a:t>
            </a:r>
            <a:endParaRPr lang="en-US" dirty="0"/>
          </a:p>
        </p:txBody>
      </p:sp>
      <p:sp>
        <p:nvSpPr>
          <p:cNvPr id="12" name="Text Placeholder 11"/>
          <p:cNvSpPr>
            <a:spLocks noGrp="1"/>
          </p:cNvSpPr>
          <p:nvPr>
            <p:ph type="body" sz="quarter" idx="3"/>
          </p:nvPr>
        </p:nvSpPr>
        <p:spPr>
          <a:xfrm>
            <a:off x="4800600" y="1828800"/>
            <a:ext cx="4041775" cy="1447800"/>
          </a:xfrm>
        </p:spPr>
        <p:txBody>
          <a:bodyPr>
            <a:normAutofit fontScale="85000" lnSpcReduction="10000"/>
          </a:bodyPr>
          <a:lstStyle/>
          <a:p>
            <a:r>
              <a:rPr lang="en-US" b="0" u="sng" dirty="0" smtClean="0"/>
              <a:t/>
            </a:r>
            <a:br>
              <a:rPr lang="en-US" b="0" u="sng" dirty="0" smtClean="0"/>
            </a:br>
            <a:r>
              <a:rPr lang="en-US" b="0" u="sng" dirty="0" smtClean="0"/>
              <a:t> Field </a:t>
            </a:r>
            <a:r>
              <a:rPr lang="en-US" b="0" u="sng" dirty="0" err="1" smtClean="0"/>
              <a:t>Kindley</a:t>
            </a:r>
            <a:r>
              <a:rPr lang="en-US" b="0" u="sng" dirty="0" smtClean="0"/>
              <a:t> High (Coffeyville, KS)</a:t>
            </a:r>
          </a:p>
          <a:p>
            <a:r>
              <a:rPr lang="en-US" dirty="0" smtClean="0"/>
              <a:t>Late Breakfast a Success at Field </a:t>
            </a:r>
            <a:r>
              <a:rPr lang="en-US" dirty="0" err="1" smtClean="0"/>
              <a:t>Kindley</a:t>
            </a:r>
            <a:r>
              <a:rPr lang="en-US" dirty="0" smtClean="0"/>
              <a:t> High</a:t>
            </a:r>
          </a:p>
          <a:p>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15</a:t>
            </a:fld>
            <a:endParaRPr lang="en-US" smtClean="0"/>
          </a:p>
        </p:txBody>
      </p:sp>
      <p:pic>
        <p:nvPicPr>
          <p:cNvPr id="14" name="Picture 2"/>
          <p:cNvPicPr>
            <a:picLocks noGrp="1" noChangeAspect="1" noChangeArrowheads="1"/>
          </p:cNvPicPr>
          <p:nvPr>
            <p:ph sz="half" idx="2"/>
          </p:nvPr>
        </p:nvPicPr>
        <p:blipFill>
          <a:blip r:embed="rId4" cstate="print"/>
          <a:srcRect/>
          <a:stretch>
            <a:fillRect/>
          </a:stretch>
        </p:blipFill>
        <p:spPr bwMode="auto">
          <a:xfrm>
            <a:off x="4571999" y="3733800"/>
            <a:ext cx="4392855" cy="2847464"/>
          </a:xfrm>
          <a:prstGeom prst="rect">
            <a:avLst/>
          </a:prstGeom>
          <a:noFill/>
          <a:ln w="9525">
            <a:noFill/>
            <a:miter lim="800000"/>
            <a:headEnd/>
            <a:tailEnd/>
          </a:ln>
        </p:spPr>
      </p:pic>
      <p:sp>
        <p:nvSpPr>
          <p:cNvPr id="16" name="Content Placeholder 15"/>
          <p:cNvSpPr>
            <a:spLocks noGrp="1"/>
          </p:cNvSpPr>
          <p:nvPr>
            <p:ph sz="quarter" idx="4"/>
          </p:nvPr>
        </p:nvSpPr>
        <p:spPr/>
        <p:txBody>
          <a:bodyPr/>
          <a:lstStyle/>
          <a:p>
            <a:r>
              <a:rPr lang="en-US" dirty="0" smtClean="0"/>
              <a:t> </a:t>
            </a:r>
            <a:endParaRPr lang="en-US" dirty="0"/>
          </a:p>
        </p:txBody>
      </p:sp>
      <p:pic>
        <p:nvPicPr>
          <p:cNvPr id="17" name="Picture 16" descr="DSCN0170.JPG"/>
          <p:cNvPicPr>
            <a:picLocks noChangeAspect="1"/>
          </p:cNvPicPr>
          <p:nvPr/>
        </p:nvPicPr>
        <p:blipFill>
          <a:blip r:embed="rId5" cstate="print"/>
          <a:stretch>
            <a:fillRect/>
          </a:stretch>
        </p:blipFill>
        <p:spPr>
          <a:xfrm>
            <a:off x="457200" y="2590800"/>
            <a:ext cx="3962400" cy="2971800"/>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ctrTitle"/>
          </p:nvPr>
        </p:nvSpPr>
        <p:spPr>
          <a:xfrm>
            <a:off x="228600" y="990600"/>
            <a:ext cx="7772400" cy="1470025"/>
          </a:xfrm>
        </p:spPr>
        <p:txBody>
          <a:bodyPr/>
          <a:lstStyle/>
          <a:p>
            <a:r>
              <a:rPr lang="en-US" dirty="0" smtClean="0"/>
              <a:t>Healthy Eating Plays</a:t>
            </a:r>
            <a:endParaRPr lang="en-US" dirty="0"/>
          </a:p>
        </p:txBody>
      </p:sp>
      <p:sp>
        <p:nvSpPr>
          <p:cNvPr id="8" name="Subtitle 7"/>
          <p:cNvSpPr>
            <a:spLocks noGrp="1"/>
          </p:cNvSpPr>
          <p:nvPr>
            <p:ph type="subTitle" idx="1"/>
          </p:nvPr>
        </p:nvSpPr>
        <p:spPr>
          <a:xfrm>
            <a:off x="685800" y="2286000"/>
            <a:ext cx="7772400" cy="3352800"/>
          </a:xfrm>
        </p:spPr>
        <p:txBody>
          <a:bodyPr>
            <a:normAutofit lnSpcReduction="10000"/>
          </a:bodyPr>
          <a:lstStyle/>
          <a:p>
            <a:pPr algn="l">
              <a:buFont typeface="Arial" pitchFamily="34" charset="0"/>
              <a:buChar char="•"/>
            </a:pPr>
            <a:r>
              <a:rPr lang="en-US" dirty="0" smtClean="0">
                <a:solidFill>
                  <a:srgbClr val="FF0000"/>
                </a:solidFill>
              </a:rPr>
              <a:t>Milk Mustache</a:t>
            </a:r>
          </a:p>
          <a:p>
            <a:pPr algn="l">
              <a:buFont typeface="Arial" pitchFamily="34" charset="0"/>
              <a:buChar char="•"/>
            </a:pPr>
            <a:r>
              <a:rPr lang="en-US" dirty="0" smtClean="0">
                <a:solidFill>
                  <a:srgbClr val="FF0000"/>
                </a:solidFill>
              </a:rPr>
              <a:t>Grab And Go Breakfast- Anytime!</a:t>
            </a:r>
          </a:p>
          <a:p>
            <a:pPr algn="l">
              <a:buFont typeface="Arial" pitchFamily="34" charset="0"/>
              <a:buChar char="•"/>
            </a:pPr>
            <a:r>
              <a:rPr lang="en-US" b="1" dirty="0" smtClean="0">
                <a:solidFill>
                  <a:srgbClr val="FF0000"/>
                </a:solidFill>
              </a:rPr>
              <a:t>Healthy Breakfast, Healthy Lunch-BAR NONE</a:t>
            </a:r>
          </a:p>
          <a:p>
            <a:pPr algn="l">
              <a:buFont typeface="Arial" pitchFamily="34" charset="0"/>
              <a:buChar char="•"/>
            </a:pPr>
            <a:r>
              <a:rPr lang="en-US" b="1" dirty="0" smtClean="0">
                <a:solidFill>
                  <a:srgbClr val="FF0000"/>
                </a:solidFill>
              </a:rPr>
              <a:t>Promoting Healthful Choices</a:t>
            </a:r>
          </a:p>
          <a:p>
            <a:pPr algn="l">
              <a:buFont typeface="Arial" pitchFamily="34" charset="0"/>
              <a:buChar char="•"/>
            </a:pPr>
            <a:r>
              <a:rPr lang="en-US" b="1" dirty="0" smtClean="0">
                <a:solidFill>
                  <a:srgbClr val="FF0000"/>
                </a:solidFill>
              </a:rPr>
              <a:t>Snack Smarter at School</a:t>
            </a:r>
          </a:p>
          <a:p>
            <a:pPr algn="l">
              <a:buFont typeface="Arial" pitchFamily="34" charset="0"/>
              <a:buChar char="•"/>
            </a:pPr>
            <a:endParaRPr lang="en-US" dirty="0" smtClean="0">
              <a:solidFill>
                <a:srgbClr val="FF0000"/>
              </a:solidFill>
            </a:endParaRPr>
          </a:p>
          <a:p>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16</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0800000"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800" dirty="0" smtClean="0">
              <a:solidFill>
                <a:srgbClr val="FF0000"/>
              </a:solidFill>
            </a:endParaRPr>
          </a:p>
          <a:p>
            <a:pPr algn="ctr" fontAlgn="auto">
              <a:spcBef>
                <a:spcPts val="0"/>
              </a:spcBef>
              <a:spcAft>
                <a:spcPts val="0"/>
              </a:spcAft>
              <a:defRPr/>
            </a:pPr>
            <a:r>
              <a:rPr lang="en-US" sz="4800" dirty="0" smtClean="0">
                <a:solidFill>
                  <a:srgbClr val="FF0000"/>
                </a:solidFill>
              </a:rPr>
              <a:t>Physical Activity Plays</a:t>
            </a:r>
            <a:endParaRPr lang="en-US" sz="4800" dirty="0">
              <a:solidFill>
                <a:srgbClr val="FF0000"/>
              </a:solidFill>
            </a:endParaRPr>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4"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 </a:t>
            </a:r>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17</a:t>
            </a:fld>
            <a:endParaRPr lang="en-US" smtClean="0"/>
          </a:p>
        </p:txBody>
      </p:sp>
      <p:pic>
        <p:nvPicPr>
          <p:cNvPr id="12" name="Jamin Minute good.MOV">
            <a:hlinkClick r:id="" action="ppaction://media"/>
          </p:cNvPr>
          <p:cNvPicPr>
            <a:picLocks noGrp="1" noChangeAspect="1"/>
          </p:cNvPicPr>
          <p:nvPr>
            <p:ph idx="1"/>
            <a:videoFile r:link="rId1"/>
            <p:extLst>
              <p:ext uri="{DAA4B4D4-6D71-4841-9C94-3DE7FCFB9230}">
                <p14:media xmlns:p14="http://schemas.microsoft.com/office/powerpoint/2010/main" xmlns="" r:link="rId5"/>
              </p:ext>
            </p:extLst>
          </p:nvPr>
        </p:nvPicPr>
        <p:blipFill>
          <a:blip r:embed="rId6" cstate="print"/>
          <a:stretch>
            <a:fillRect/>
          </a:stretch>
        </p:blipFill>
        <p:spPr>
          <a:xfrm>
            <a:off x="1371600" y="2209800"/>
            <a:ext cx="5568948" cy="4176711"/>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Manjumping.jpg"/>
          <p:cNvPicPr>
            <a:picLocks noChangeAspect="1"/>
          </p:cNvPicPr>
          <p:nvPr/>
        </p:nvPicPr>
        <p:blipFill>
          <a:blip r:embed="rId3" cstate="print"/>
          <a:srcRect/>
          <a:stretch>
            <a:fillRect/>
          </a:stretch>
        </p:blipFill>
        <p:spPr bwMode="auto">
          <a:xfrm>
            <a:off x="4864100" y="1168400"/>
            <a:ext cx="3192463" cy="4737100"/>
          </a:xfrm>
          <a:prstGeom prst="rect">
            <a:avLst/>
          </a:prstGeom>
          <a:noFill/>
          <a:ln w="9525">
            <a:noFill/>
            <a:miter lim="800000"/>
            <a:headEnd/>
            <a:tailEnd/>
          </a:ln>
        </p:spPr>
      </p:pic>
      <p:pic>
        <p:nvPicPr>
          <p:cNvPr id="17411" name="Picture 2" descr="_F0A4668.jpg"/>
          <p:cNvPicPr>
            <a:picLocks noChangeAspect="1"/>
          </p:cNvPicPr>
          <p:nvPr/>
        </p:nvPicPr>
        <p:blipFill>
          <a:blip r:embed="rId4" cstate="print"/>
          <a:srcRect r="12384" b="1431"/>
          <a:stretch>
            <a:fillRect/>
          </a:stretch>
        </p:blipFill>
        <p:spPr bwMode="auto">
          <a:xfrm>
            <a:off x="0" y="0"/>
            <a:ext cx="9144000" cy="6858000"/>
          </a:xfrm>
          <a:prstGeom prst="rect">
            <a:avLst/>
          </a:prstGeom>
          <a:noFill/>
          <a:ln w="9525">
            <a:noFill/>
            <a:miter lim="800000"/>
            <a:headEnd/>
            <a:tailEnd/>
          </a:ln>
        </p:spPr>
      </p:pic>
      <p:pic>
        <p:nvPicPr>
          <p:cNvPr id="17412" name="Picture 5" descr="blue.jpg"/>
          <p:cNvPicPr>
            <a:picLocks noChangeAspect="1"/>
          </p:cNvPicPr>
          <p:nvPr/>
        </p:nvPicPr>
        <p:blipFill>
          <a:blip r:embed="rId5" cstate="print"/>
          <a:srcRect b="61578"/>
          <a:stretch>
            <a:fillRect/>
          </a:stretch>
        </p:blipFill>
        <p:spPr bwMode="auto">
          <a:xfrm>
            <a:off x="0" y="0"/>
            <a:ext cx="9144000" cy="1978025"/>
          </a:xfrm>
          <a:prstGeom prst="rect">
            <a:avLst/>
          </a:prstGeom>
          <a:noFill/>
          <a:ln w="9525">
            <a:noFill/>
            <a:miter lim="800000"/>
            <a:headEnd/>
            <a:tailEnd/>
          </a:ln>
        </p:spPr>
      </p:pic>
      <p:sp>
        <p:nvSpPr>
          <p:cNvPr id="28677" name="TextBox 1"/>
          <p:cNvSpPr txBox="1">
            <a:spLocks noChangeArrowheads="1"/>
          </p:cNvSpPr>
          <p:nvPr/>
        </p:nvSpPr>
        <p:spPr bwMode="auto">
          <a:xfrm>
            <a:off x="622300" y="357188"/>
            <a:ext cx="7897813" cy="1200150"/>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600" b="1" dirty="0" smtClean="0">
                <a:latin typeface="+mj-lt"/>
              </a:rPr>
              <a:t>2. PHYSICAL ACTIVITY DURING SCHOOL:</a:t>
            </a:r>
          </a:p>
          <a:p>
            <a:pPr eaLnBrk="1" hangingPunct="1">
              <a:lnSpc>
                <a:spcPct val="100000"/>
              </a:lnSpc>
              <a:spcBef>
                <a:spcPct val="0"/>
              </a:spcBef>
              <a:buFontTx/>
              <a:buNone/>
              <a:defRPr/>
            </a:pPr>
            <a:r>
              <a:rPr lang="en-US" altLang="en-US" sz="3600" b="1" dirty="0" smtClean="0">
                <a:latin typeface="+mj-lt"/>
              </a:rPr>
              <a:t>Integrating movement and academics</a:t>
            </a:r>
          </a:p>
        </p:txBody>
      </p:sp>
      <p:sp>
        <p:nvSpPr>
          <p:cNvPr id="8" name="Oval 7"/>
          <p:cNvSpPr/>
          <p:nvPr/>
        </p:nvSpPr>
        <p:spPr>
          <a:xfrm>
            <a:off x="592138" y="5100638"/>
            <a:ext cx="1509712" cy="139858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cs typeface="Arial" pitchFamily="34" charset="0"/>
              </a:rPr>
              <a:t>Physical Activity During School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57188"/>
            <a:ext cx="8229600" cy="1143000"/>
          </a:xfrm>
        </p:spPr>
        <p:txBody>
          <a:bodyPr/>
          <a:lstStyle/>
          <a:p>
            <a:pPr eaLnBrk="1" hangingPunct="1"/>
            <a:r>
              <a:rPr lang="en-US" altLang="en-US" sz="4800" smtClean="0">
                <a:latin typeface="Calibri Light" pitchFamily="34" charset="0"/>
                <a:cs typeface="Helvetica" pitchFamily="34" charset="0"/>
              </a:rPr>
              <a:t>Physical Activity During School</a:t>
            </a:r>
          </a:p>
        </p:txBody>
      </p:sp>
      <p:sp>
        <p:nvSpPr>
          <p:cNvPr id="30723" name="Content Placeholder 2"/>
          <p:cNvSpPr>
            <a:spLocks noGrp="1"/>
          </p:cNvSpPr>
          <p:nvPr>
            <p:ph idx="1"/>
          </p:nvPr>
        </p:nvSpPr>
        <p:spPr>
          <a:xfrm>
            <a:off x="457200" y="1500188"/>
            <a:ext cx="3892550" cy="3844925"/>
          </a:xfrm>
        </p:spPr>
        <p:txBody>
          <a:bodyPr>
            <a:normAutofit lnSpcReduction="10000"/>
          </a:bodyPr>
          <a:lstStyle/>
          <a:p>
            <a:pPr eaLnBrk="1" hangingPunct="1">
              <a:buFont typeface="Arial" panose="020B0604020202020204" pitchFamily="34" charset="0"/>
              <a:buChar char="•"/>
              <a:defRPr/>
            </a:pPr>
            <a:r>
              <a:rPr lang="en-US" altLang="en-US" dirty="0" smtClean="0">
                <a:latin typeface="+mj-lt"/>
                <a:cs typeface="Helvetica" panose="020B0604020202020204" pitchFamily="34" charset="0"/>
              </a:rPr>
              <a:t>Daily Recess</a:t>
            </a:r>
          </a:p>
          <a:p>
            <a:pPr eaLnBrk="1" hangingPunct="1">
              <a:buFont typeface="Arial" panose="020B0604020202020204" pitchFamily="34" charset="0"/>
              <a:buChar char="•"/>
              <a:defRPr/>
            </a:pPr>
            <a:r>
              <a:rPr lang="en-US" altLang="en-US" dirty="0" smtClean="0">
                <a:latin typeface="+mj-lt"/>
                <a:cs typeface="Helvetica" panose="020B0604020202020204" pitchFamily="34" charset="0"/>
              </a:rPr>
              <a:t>Activity Rooms</a:t>
            </a:r>
          </a:p>
          <a:p>
            <a:pPr eaLnBrk="1" hangingPunct="1">
              <a:buFont typeface="Arial" panose="020B0604020202020204" pitchFamily="34" charset="0"/>
              <a:buChar char="•"/>
              <a:defRPr/>
            </a:pPr>
            <a:r>
              <a:rPr lang="en-US" altLang="en-US" dirty="0" smtClean="0">
                <a:latin typeface="+mj-lt"/>
                <a:cs typeface="Helvetica" panose="020B0604020202020204" pitchFamily="34" charset="0"/>
              </a:rPr>
              <a:t>Drop-in” PA</a:t>
            </a:r>
          </a:p>
          <a:p>
            <a:pPr eaLnBrk="1" hangingPunct="1">
              <a:buFont typeface="Arial" panose="020B0604020202020204" pitchFamily="34" charset="0"/>
              <a:buChar char="•"/>
              <a:defRPr/>
            </a:pPr>
            <a:r>
              <a:rPr lang="en-US" altLang="en-US" dirty="0" smtClean="0">
                <a:latin typeface="+mj-lt"/>
                <a:cs typeface="Helvetica" panose="020B0604020202020204" pitchFamily="34" charset="0"/>
              </a:rPr>
              <a:t>PA Integration</a:t>
            </a:r>
          </a:p>
          <a:p>
            <a:pPr lvl="1" eaLnBrk="1" hangingPunct="1">
              <a:buFont typeface="Arial" panose="020B0604020202020204" pitchFamily="34" charset="0"/>
              <a:buChar char="•"/>
              <a:defRPr/>
            </a:pPr>
            <a:r>
              <a:rPr lang="en-US" altLang="en-US" sz="1400" dirty="0" smtClean="0">
                <a:latin typeface="+mj-lt"/>
                <a:cs typeface="Helvetica" panose="020B0604020202020204" pitchFamily="34" charset="0"/>
                <a:hlinkClick r:id="rId3" action="ppaction://hlinkfile"/>
              </a:rPr>
              <a:t>Food Chain</a:t>
            </a:r>
            <a:endParaRPr lang="en-US" altLang="en-US" sz="1400" dirty="0" smtClean="0">
              <a:latin typeface="+mj-lt"/>
              <a:cs typeface="Helvetica" panose="020B0604020202020204" pitchFamily="34" charset="0"/>
            </a:endParaRPr>
          </a:p>
          <a:p>
            <a:pPr lvl="1" eaLnBrk="1" hangingPunct="1">
              <a:buFont typeface="Arial" panose="020B0604020202020204" pitchFamily="34" charset="0"/>
              <a:buChar char="•"/>
              <a:defRPr/>
            </a:pPr>
            <a:r>
              <a:rPr lang="en-US" altLang="en-US" sz="1400" dirty="0" smtClean="0">
                <a:latin typeface="+mj-lt"/>
                <a:cs typeface="Helvetica" panose="020B0604020202020204" pitchFamily="34" charset="0"/>
                <a:hlinkClick r:id="rId4" action="ppaction://hlinkfile"/>
              </a:rPr>
              <a:t>Math</a:t>
            </a:r>
            <a:endParaRPr lang="en-US" altLang="en-US" sz="1400" dirty="0" smtClean="0">
              <a:latin typeface="+mj-lt"/>
              <a:cs typeface="Helvetica" panose="020B0604020202020204" pitchFamily="34" charset="0"/>
            </a:endParaRPr>
          </a:p>
          <a:p>
            <a:pPr lvl="1" eaLnBrk="1" hangingPunct="1">
              <a:buFont typeface="Arial" panose="020B0604020202020204" pitchFamily="34" charset="0"/>
              <a:buChar char="•"/>
              <a:defRPr/>
            </a:pPr>
            <a:r>
              <a:rPr lang="en-US" altLang="en-US" sz="1400" dirty="0" smtClean="0">
                <a:latin typeface="+mj-lt"/>
                <a:cs typeface="Helvetica" panose="020B0604020202020204" pitchFamily="34" charset="0"/>
                <a:hlinkClick r:id="rId5" action="ppaction://hlinkfile"/>
              </a:rPr>
              <a:t>Quiz</a:t>
            </a:r>
            <a:endParaRPr lang="en-US" altLang="en-US" sz="1400" dirty="0" smtClean="0">
              <a:latin typeface="+mj-lt"/>
              <a:cs typeface="Helvetica" panose="020B0604020202020204" pitchFamily="34" charset="0"/>
            </a:endParaRPr>
          </a:p>
          <a:p>
            <a:pPr eaLnBrk="1" hangingPunct="1">
              <a:buFont typeface="Arial" panose="020B0604020202020204" pitchFamily="34" charset="0"/>
              <a:buChar char="•"/>
              <a:defRPr/>
            </a:pPr>
            <a:r>
              <a:rPr lang="en-US" altLang="en-US" dirty="0" smtClean="0">
                <a:latin typeface="+mj-lt"/>
                <a:cs typeface="Helvetica" panose="020B0604020202020204" pitchFamily="34" charset="0"/>
                <a:hlinkClick r:id="rId6" action="ppaction://hlinkfile"/>
              </a:rPr>
              <a:t>Classroom PA Breaks</a:t>
            </a:r>
            <a:endParaRPr lang="en-US" altLang="en-US" dirty="0" smtClean="0">
              <a:latin typeface="+mj-lt"/>
              <a:cs typeface="Helvetica" panose="020B0604020202020204" pitchFamily="34" charset="0"/>
            </a:endParaRPr>
          </a:p>
          <a:p>
            <a:pPr eaLnBrk="1" hangingPunct="1">
              <a:buFont typeface="Arial" panose="020B0604020202020204" pitchFamily="34" charset="0"/>
              <a:buChar char="•"/>
              <a:defRPr/>
            </a:pPr>
            <a:r>
              <a:rPr lang="en-US" altLang="en-US" dirty="0" smtClean="0">
                <a:latin typeface="+mj-lt"/>
                <a:cs typeface="Helvetica" panose="020B0604020202020204" pitchFamily="34" charset="0"/>
              </a:rPr>
              <a:t>Other</a:t>
            </a:r>
          </a:p>
        </p:txBody>
      </p:sp>
      <p:sp>
        <p:nvSpPr>
          <p:cNvPr id="4" name="Oval 3"/>
          <p:cNvSpPr/>
          <p:nvPr/>
        </p:nvSpPr>
        <p:spPr>
          <a:xfrm>
            <a:off x="2022475" y="5065713"/>
            <a:ext cx="1416050" cy="14033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cs typeface="Arial" pitchFamily="34" charset="0"/>
              </a:rPr>
              <a:t>Physical Activity During School</a:t>
            </a:r>
          </a:p>
        </p:txBody>
      </p:sp>
      <p:pic>
        <p:nvPicPr>
          <p:cNvPr id="6" name="Picture 5" descr="IMG_0115.JPG"/>
          <p:cNvPicPr>
            <a:picLocks noChangeAspect="1"/>
          </p:cNvPicPr>
          <p:nvPr/>
        </p:nvPicPr>
        <p:blipFill>
          <a:blip r:embed="rId7" cstate="print"/>
          <a:stretch>
            <a:fillRect/>
          </a:stretch>
        </p:blipFill>
        <p:spPr>
          <a:xfrm rot="1037773">
            <a:off x="6091252" y="4067385"/>
            <a:ext cx="2531603" cy="189088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0" y="0"/>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228600" y="1828800"/>
            <a:ext cx="8382000" cy="3482975"/>
          </a:xfrm>
        </p:spPr>
        <p:txBody>
          <a:bodyPr>
            <a:normAutofit/>
          </a:bodyPr>
          <a:lstStyle/>
          <a:p>
            <a:r>
              <a:rPr lang="en-US" dirty="0" smtClean="0"/>
              <a:t> </a:t>
            </a:r>
            <a:r>
              <a:rPr lang="en-US" dirty="0" smtClean="0">
                <a:solidFill>
                  <a:srgbClr val="0070C0"/>
                </a:solidFill>
                <a:latin typeface="Andalus" pitchFamily="18" charset="-78"/>
                <a:cs typeface="Andalus" pitchFamily="18" charset="-78"/>
              </a:rPr>
              <a:t>Show how Fuel Up to Play 60 and Let’s Move Active Schools can go hand in hand with each other.</a:t>
            </a:r>
            <a:endParaRPr lang="en-US" dirty="0">
              <a:solidFill>
                <a:srgbClr val="0070C0"/>
              </a:solidFill>
              <a:latin typeface="Andalus" pitchFamily="18" charset="-78"/>
              <a:cs typeface="Andalus" pitchFamily="18" charset="-78"/>
            </a:endParaRPr>
          </a:p>
        </p:txBody>
      </p:sp>
      <p:sp>
        <p:nvSpPr>
          <p:cNvPr id="13" name="Text Placeholder 12"/>
          <p:cNvSpPr>
            <a:spLocks noGrp="1"/>
          </p:cNvSpPr>
          <p:nvPr>
            <p:ph type="body" idx="1"/>
          </p:nvPr>
        </p:nvSpPr>
        <p:spPr>
          <a:xfrm>
            <a:off x="0" y="762001"/>
            <a:ext cx="7772400" cy="1143000"/>
          </a:xfrm>
        </p:spPr>
        <p:txBody>
          <a:bodyPr>
            <a:normAutofit/>
          </a:bodyPr>
          <a:lstStyle/>
          <a:p>
            <a:r>
              <a:rPr lang="en-US" sz="5400" dirty="0" smtClean="0">
                <a:solidFill>
                  <a:srgbClr val="FF0000"/>
                </a:solidFill>
                <a:latin typeface="Andalus" pitchFamily="18" charset="-78"/>
                <a:cs typeface="Andalus" pitchFamily="18" charset="-78"/>
              </a:rPr>
              <a:t> Today’s Goal</a:t>
            </a:r>
            <a:endParaRPr lang="en-US" sz="5400" dirty="0">
              <a:solidFill>
                <a:srgbClr val="FF0000"/>
              </a:solidFill>
              <a:latin typeface="Andalus" pitchFamily="18" charset="-78"/>
              <a:cs typeface="Andalus" pitchFamily="18" charset="-78"/>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a:t>
            </a:fld>
            <a:endParaRPr lang="en-US" smtClean="0"/>
          </a:p>
        </p:txBody>
      </p:sp>
      <p:pic>
        <p:nvPicPr>
          <p:cNvPr id="1026" name="Picture 2" descr="C:\Users\Wendy\AppData\Local\Microsoft\Windows\Temporary Internet Files\Content.IE5\GLBXH4ML\MP900422732[1].jpg"/>
          <p:cNvPicPr>
            <a:picLocks noChangeAspect="1" noChangeArrowheads="1"/>
          </p:cNvPicPr>
          <p:nvPr/>
        </p:nvPicPr>
        <p:blipFill>
          <a:blip r:embed="rId4" cstate="print"/>
          <a:srcRect/>
          <a:stretch>
            <a:fillRect/>
          </a:stretch>
        </p:blipFill>
        <p:spPr bwMode="auto">
          <a:xfrm>
            <a:off x="4267200" y="3962400"/>
            <a:ext cx="2362200" cy="2362200"/>
          </a:xfrm>
          <a:prstGeom prst="rect">
            <a:avLst/>
          </a:prstGeom>
          <a:noFill/>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Physical Activity Plays</a:t>
            </a:r>
            <a:endParaRPr lang="en-US" dirty="0"/>
          </a:p>
        </p:txBody>
      </p:sp>
      <p:pic>
        <p:nvPicPr>
          <p:cNvPr id="10" name="Content Placeholder 9" descr="FV Workout Wednesday.JPG"/>
          <p:cNvPicPr>
            <a:picLocks noGrp="1" noChangeAspect="1"/>
          </p:cNvPicPr>
          <p:nvPr>
            <p:ph idx="1"/>
          </p:nvPr>
        </p:nvPicPr>
        <p:blipFill>
          <a:blip r:embed="rId4" cstate="print"/>
          <a:stretch>
            <a:fillRect/>
          </a:stretch>
        </p:blipFill>
        <p:spPr>
          <a:xfrm>
            <a:off x="1554691" y="1646237"/>
            <a:ext cx="6034617" cy="4525963"/>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20</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0800000"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dirty="0" smtClean="0">
                <a:solidFill>
                  <a:srgbClr val="FF0000"/>
                </a:solidFill>
              </a:rPr>
              <a:t>Brain Breaks</a:t>
            </a:r>
            <a:endParaRPr lang="en-US" sz="4800" dirty="0">
              <a:solidFill>
                <a:srgbClr val="FF0000"/>
              </a:solidFill>
            </a:endParaRPr>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 </a:t>
            </a:r>
            <a:endParaRPr lang="en-US" dirty="0"/>
          </a:p>
        </p:txBody>
      </p:sp>
      <p:pic>
        <p:nvPicPr>
          <p:cNvPr id="13" name="Content Placeholder 12" descr="IMG_0110.JPG"/>
          <p:cNvPicPr>
            <a:picLocks noGrp="1" noChangeAspect="1"/>
          </p:cNvPicPr>
          <p:nvPr>
            <p:ph sz="half" idx="1"/>
          </p:nvPr>
        </p:nvPicPr>
        <p:blipFill>
          <a:blip r:embed="rId4" cstate="print"/>
          <a:stretch>
            <a:fillRect/>
          </a:stretch>
        </p:blipFill>
        <p:spPr>
          <a:xfrm>
            <a:off x="457200" y="2354939"/>
            <a:ext cx="4038600" cy="3016485"/>
          </a:xfrm>
        </p:spPr>
      </p:pic>
      <p:pic>
        <p:nvPicPr>
          <p:cNvPr id="15" name="Content Placeholder 14" descr="IMG_0109.JPG"/>
          <p:cNvPicPr>
            <a:picLocks noGrp="1" noChangeAspect="1"/>
          </p:cNvPicPr>
          <p:nvPr>
            <p:ph sz="half" idx="2"/>
          </p:nvPr>
        </p:nvPicPr>
        <p:blipFill>
          <a:blip r:embed="rId5" cstate="print"/>
          <a:stretch>
            <a:fillRect/>
          </a:stretch>
        </p:blipFill>
        <p:spPr>
          <a:xfrm>
            <a:off x="4648200" y="2354939"/>
            <a:ext cx="4038600" cy="3016485"/>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21</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0800000"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smtClean="0">
                <a:solidFill>
                  <a:srgbClr val="FF0000"/>
                </a:solidFill>
              </a:rPr>
              <a:t> </a:t>
            </a:r>
            <a:endParaRPr lang="en-US" sz="5400" dirty="0" smtClean="0"/>
          </a:p>
          <a:p>
            <a:pPr algn="ctr" fontAlgn="auto">
              <a:spcBef>
                <a:spcPts val="0"/>
              </a:spcBef>
              <a:spcAft>
                <a:spcPts val="0"/>
              </a:spcAft>
              <a:defRPr/>
            </a:pPr>
            <a:endParaRPr lang="en-US" sz="5400" dirty="0">
              <a:solidFill>
                <a:srgbClr val="FF0000"/>
              </a:solidFill>
            </a:endParaRPr>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solidFill>
                  <a:srgbClr val="FF0000"/>
                </a:solidFill>
              </a:rPr>
              <a:t>Ramp Up Recess</a:t>
            </a:r>
            <a:endParaRPr lang="en-US" dirty="0"/>
          </a:p>
        </p:txBody>
      </p:sp>
      <p:pic>
        <p:nvPicPr>
          <p:cNvPr id="13" name="Content Placeholder 12" descr="IMG_0129 (1).JPG"/>
          <p:cNvPicPr>
            <a:picLocks noGrp="1" noChangeAspect="1"/>
          </p:cNvPicPr>
          <p:nvPr>
            <p:ph sz="half" idx="1"/>
          </p:nvPr>
        </p:nvPicPr>
        <p:blipFill>
          <a:blip r:embed="rId4" cstate="print"/>
          <a:stretch>
            <a:fillRect/>
          </a:stretch>
        </p:blipFill>
        <p:spPr>
          <a:xfrm>
            <a:off x="0" y="3962400"/>
            <a:ext cx="2438400" cy="2438400"/>
          </a:xfrm>
        </p:spPr>
      </p:pic>
      <p:pic>
        <p:nvPicPr>
          <p:cNvPr id="14" name="Content Placeholder 13" descr="IMG_0127 (1).JPG"/>
          <p:cNvPicPr>
            <a:picLocks noGrp="1" noChangeAspect="1"/>
          </p:cNvPicPr>
          <p:nvPr>
            <p:ph sz="half" idx="2"/>
          </p:nvPr>
        </p:nvPicPr>
        <p:blipFill>
          <a:blip r:embed="rId5" cstate="print"/>
          <a:stretch>
            <a:fillRect/>
          </a:stretch>
        </p:blipFill>
        <p:spPr>
          <a:xfrm rot="775269">
            <a:off x="5791200" y="3505200"/>
            <a:ext cx="2895600" cy="2895600"/>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22</a:t>
            </a:fld>
            <a:endParaRPr lang="en-US" smtClean="0"/>
          </a:p>
        </p:txBody>
      </p:sp>
      <p:pic>
        <p:nvPicPr>
          <p:cNvPr id="16" name="Picture 15" descr="IMG_0115.JPG"/>
          <p:cNvPicPr>
            <a:picLocks noChangeAspect="1"/>
          </p:cNvPicPr>
          <p:nvPr/>
        </p:nvPicPr>
        <p:blipFill>
          <a:blip r:embed="rId6" cstate="print"/>
          <a:stretch>
            <a:fillRect/>
          </a:stretch>
        </p:blipFill>
        <p:spPr>
          <a:xfrm rot="20640462">
            <a:off x="543862" y="1876845"/>
            <a:ext cx="2861654" cy="2137408"/>
          </a:xfrm>
          <a:prstGeom prst="rect">
            <a:avLst/>
          </a:prstGeom>
        </p:spPr>
      </p:pic>
      <p:pic>
        <p:nvPicPr>
          <p:cNvPr id="17" name="Picture 16" descr="IMG_0124.JPG"/>
          <p:cNvPicPr>
            <a:picLocks noChangeAspect="1"/>
          </p:cNvPicPr>
          <p:nvPr/>
        </p:nvPicPr>
        <p:blipFill>
          <a:blip r:embed="rId7" cstate="print"/>
          <a:stretch>
            <a:fillRect/>
          </a:stretch>
        </p:blipFill>
        <p:spPr>
          <a:xfrm rot="11580884">
            <a:off x="2839337" y="3601336"/>
            <a:ext cx="2491416" cy="2491416"/>
          </a:xfrm>
          <a:prstGeom prst="rect">
            <a:avLst/>
          </a:prstGeom>
        </p:spPr>
      </p:pic>
      <p:pic>
        <p:nvPicPr>
          <p:cNvPr id="19" name="Picture 2"/>
          <p:cNvPicPr>
            <a:picLocks noChangeAspect="1" noChangeArrowheads="1"/>
          </p:cNvPicPr>
          <p:nvPr/>
        </p:nvPicPr>
        <p:blipFill>
          <a:blip r:embed="rId8" cstate="print"/>
          <a:srcRect/>
          <a:stretch>
            <a:fillRect/>
          </a:stretch>
        </p:blipFill>
        <p:spPr bwMode="auto">
          <a:xfrm>
            <a:off x="3276600" y="1752600"/>
            <a:ext cx="5257800" cy="2011317"/>
          </a:xfrm>
          <a:prstGeom prst="rect">
            <a:avLst/>
          </a:prstGeom>
          <a:noFill/>
          <a:ln w="9525">
            <a:noFill/>
            <a:miter lim="800000"/>
            <a:headEnd/>
            <a:tailEnd/>
          </a:ln>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563563"/>
            <a:ext cx="8229600" cy="1143000"/>
          </a:xfrm>
        </p:spPr>
        <p:txBody>
          <a:bodyPr>
            <a:normAutofit fontScale="90000"/>
          </a:bodyPr>
          <a:lstStyle/>
          <a:p>
            <a:pPr eaLnBrk="1" hangingPunct="1">
              <a:defRPr/>
            </a:pPr>
            <a:r>
              <a:rPr lang="en-US" altLang="en-US" sz="4800" dirty="0" smtClean="0">
                <a:latin typeface="Calibri Light" panose="020F0302020204030204" pitchFamily="34" charset="0"/>
                <a:cs typeface="Helvetica" panose="020B0604020202020204" pitchFamily="34" charset="0"/>
              </a:rPr>
              <a:t>Physical Activity Before </a:t>
            </a:r>
            <a:br>
              <a:rPr lang="en-US" altLang="en-US" sz="4800" dirty="0" smtClean="0">
                <a:latin typeface="Calibri Light" panose="020F0302020204030204" pitchFamily="34" charset="0"/>
                <a:cs typeface="Helvetica" panose="020B0604020202020204" pitchFamily="34" charset="0"/>
              </a:rPr>
            </a:br>
            <a:r>
              <a:rPr lang="en-US" altLang="en-US" sz="4800" dirty="0" smtClean="0">
                <a:latin typeface="Calibri Light" panose="020F0302020204030204" pitchFamily="34" charset="0"/>
                <a:cs typeface="Helvetica" panose="020B0604020202020204" pitchFamily="34" charset="0"/>
              </a:rPr>
              <a:t>and After School</a:t>
            </a:r>
          </a:p>
        </p:txBody>
      </p:sp>
      <p:sp>
        <p:nvSpPr>
          <p:cNvPr id="34819" name="Content Placeholder 2"/>
          <p:cNvSpPr>
            <a:spLocks noGrp="1"/>
          </p:cNvSpPr>
          <p:nvPr>
            <p:ph idx="1"/>
          </p:nvPr>
        </p:nvSpPr>
        <p:spPr>
          <a:xfrm>
            <a:off x="457200" y="2120900"/>
            <a:ext cx="4532313" cy="2428875"/>
          </a:xfrm>
        </p:spPr>
        <p:txBody>
          <a:bodyPr/>
          <a:lstStyle/>
          <a:p>
            <a:pPr eaLnBrk="1" hangingPunct="1">
              <a:buFont typeface="Arial" panose="020B0604020202020204" pitchFamily="34" charset="0"/>
              <a:buChar char="•"/>
              <a:defRPr/>
            </a:pPr>
            <a:r>
              <a:rPr lang="en-US" altLang="en-US" sz="3200" dirty="0">
                <a:latin typeface="+mj-lt"/>
                <a:cs typeface="Helvetica" panose="020B0604020202020204" pitchFamily="34" charset="0"/>
              </a:rPr>
              <a:t>Start-of-day movement</a:t>
            </a:r>
          </a:p>
          <a:p>
            <a:pPr eaLnBrk="1" hangingPunct="1">
              <a:buFont typeface="Arial" panose="020B0604020202020204" pitchFamily="34" charset="0"/>
              <a:buChar char="•"/>
              <a:defRPr/>
            </a:pPr>
            <a:r>
              <a:rPr lang="en-US" altLang="en-US" sz="3200" dirty="0" smtClean="0">
                <a:latin typeface="+mj-lt"/>
                <a:cs typeface="Helvetica" panose="020B0604020202020204" pitchFamily="34" charset="0"/>
              </a:rPr>
              <a:t>School-sponsored clubs</a:t>
            </a:r>
          </a:p>
          <a:p>
            <a:pPr eaLnBrk="1" hangingPunct="1">
              <a:buFont typeface="Arial" panose="020B0604020202020204" pitchFamily="34" charset="0"/>
              <a:buChar char="•"/>
              <a:defRPr/>
            </a:pPr>
            <a:r>
              <a:rPr lang="en-US" altLang="en-US" sz="3200" dirty="0" smtClean="0">
                <a:latin typeface="+mj-lt"/>
                <a:cs typeface="Helvetica" panose="020B0604020202020204" pitchFamily="34" charset="0"/>
              </a:rPr>
              <a:t>Open gym time</a:t>
            </a:r>
          </a:p>
          <a:p>
            <a:pPr eaLnBrk="1" hangingPunct="1">
              <a:buFont typeface="Arial" panose="020B0604020202020204" pitchFamily="34" charset="0"/>
              <a:buChar char="•"/>
              <a:defRPr/>
            </a:pPr>
            <a:r>
              <a:rPr lang="en-US" altLang="en-US" sz="3200" dirty="0" smtClean="0">
                <a:latin typeface="+mj-lt"/>
                <a:cs typeface="Helvetica" panose="020B0604020202020204" pitchFamily="34" charset="0"/>
                <a:hlinkClick r:id="rId3" action="ppaction://hlinkfile"/>
              </a:rPr>
              <a:t>Active Transportation</a:t>
            </a:r>
            <a:endParaRPr lang="en-US" altLang="en-US" sz="3200" dirty="0">
              <a:latin typeface="+mj-lt"/>
              <a:cs typeface="Helvetica" panose="020B0604020202020204" pitchFamily="34" charset="0"/>
            </a:endParaRPr>
          </a:p>
        </p:txBody>
      </p:sp>
      <p:sp>
        <p:nvSpPr>
          <p:cNvPr id="4" name="Oval 3"/>
          <p:cNvSpPr/>
          <p:nvPr/>
        </p:nvSpPr>
        <p:spPr>
          <a:xfrm>
            <a:off x="808038" y="4865688"/>
            <a:ext cx="1189037" cy="11890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cs typeface="Arial" pitchFamily="34" charset="0"/>
              </a:rPr>
              <a:t>Physical Activity Before and After School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0800000" flipV="1">
            <a:off x="0" y="38100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smtClean="0">
                <a:solidFill>
                  <a:srgbClr val="FF0000"/>
                </a:solidFill>
              </a:rPr>
              <a:t>100 </a:t>
            </a:r>
            <a:r>
              <a:rPr lang="en-US" sz="3600" dirty="0" smtClean="0">
                <a:solidFill>
                  <a:srgbClr val="FF0000"/>
                </a:solidFill>
              </a:rPr>
              <a:t>Mile Club or Walking/Running Clubs</a:t>
            </a:r>
            <a:endParaRPr lang="en-US" sz="3600" dirty="0">
              <a:solidFill>
                <a:srgbClr val="FF0000"/>
              </a:solidFill>
            </a:endParaRPr>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10" name="Title 9"/>
          <p:cNvSpPr>
            <a:spLocks noGrp="1"/>
          </p:cNvSpPr>
          <p:nvPr>
            <p:ph type="title"/>
          </p:nvPr>
        </p:nvSpPr>
        <p:spPr>
          <a:xfrm>
            <a:off x="304800" y="990600"/>
            <a:ext cx="8229600" cy="1143000"/>
          </a:xfrm>
        </p:spPr>
        <p:txBody>
          <a:bodyPr>
            <a:normAutofit fontScale="90000"/>
          </a:bodyPr>
          <a:lstStyle/>
          <a:p>
            <a:r>
              <a:rPr lang="en-US" dirty="0" smtClean="0"/>
              <a:t/>
            </a:r>
            <a:br>
              <a:rPr lang="en-US" dirty="0" smtClean="0"/>
            </a:br>
            <a:r>
              <a:rPr lang="en-US" dirty="0" smtClean="0"/>
              <a:t> </a:t>
            </a:r>
            <a:endParaRPr lang="en-US" dirty="0"/>
          </a:p>
        </p:txBody>
      </p:sp>
      <p:pic>
        <p:nvPicPr>
          <p:cNvPr id="13" name="Content Placeholder 12" descr="walking a thon pic.JPG"/>
          <p:cNvPicPr>
            <a:picLocks noGrp="1" noChangeAspect="1"/>
          </p:cNvPicPr>
          <p:nvPr>
            <p:ph sz="half" idx="1"/>
          </p:nvPr>
        </p:nvPicPr>
        <p:blipFill>
          <a:blip r:embed="rId4" cstate="print"/>
          <a:stretch>
            <a:fillRect/>
          </a:stretch>
        </p:blipFill>
        <p:spPr>
          <a:xfrm>
            <a:off x="457200" y="2348706"/>
            <a:ext cx="4038600" cy="3028950"/>
          </a:xfrm>
        </p:spPr>
      </p:pic>
      <p:pic>
        <p:nvPicPr>
          <p:cNvPr id="14" name="Content Placeholder 13" descr="indoor runner club.JPG"/>
          <p:cNvPicPr>
            <a:picLocks noGrp="1" noChangeAspect="1"/>
          </p:cNvPicPr>
          <p:nvPr>
            <p:ph sz="half" idx="2"/>
          </p:nvPr>
        </p:nvPicPr>
        <p:blipFill>
          <a:blip r:embed="rId5" cstate="print"/>
          <a:stretch>
            <a:fillRect/>
          </a:stretch>
        </p:blipFill>
        <p:spPr>
          <a:xfrm>
            <a:off x="4648200" y="2348706"/>
            <a:ext cx="4038600" cy="3028950"/>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24</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_F0A0117.jpg"/>
          <p:cNvPicPr>
            <a:picLocks noChangeAspect="1"/>
          </p:cNvPicPr>
          <p:nvPr/>
        </p:nvPicPr>
        <p:blipFill>
          <a:blip r:embed="rId3" cstate="print"/>
          <a:srcRect t="15550" b="4398"/>
          <a:stretch>
            <a:fillRect/>
          </a:stretch>
        </p:blipFill>
        <p:spPr bwMode="auto">
          <a:xfrm>
            <a:off x="0" y="1978025"/>
            <a:ext cx="9144000" cy="4879975"/>
          </a:xfrm>
          <a:prstGeom prst="rect">
            <a:avLst/>
          </a:prstGeom>
          <a:noFill/>
          <a:ln w="9525">
            <a:noFill/>
            <a:miter lim="800000"/>
            <a:headEnd/>
            <a:tailEnd/>
          </a:ln>
        </p:spPr>
      </p:pic>
      <p:pic>
        <p:nvPicPr>
          <p:cNvPr id="40963" name="Picture 5" descr="blue.jpg"/>
          <p:cNvPicPr>
            <a:picLocks noChangeAspect="1"/>
          </p:cNvPicPr>
          <p:nvPr/>
        </p:nvPicPr>
        <p:blipFill>
          <a:blip r:embed="rId4" cstate="print"/>
          <a:srcRect b="61578"/>
          <a:stretch>
            <a:fillRect/>
          </a:stretch>
        </p:blipFill>
        <p:spPr bwMode="auto">
          <a:xfrm>
            <a:off x="0" y="0"/>
            <a:ext cx="9144000" cy="1978025"/>
          </a:xfrm>
          <a:prstGeom prst="rect">
            <a:avLst/>
          </a:prstGeom>
          <a:noFill/>
          <a:ln w="9525">
            <a:noFill/>
            <a:miter lim="800000"/>
            <a:headEnd/>
            <a:tailEnd/>
          </a:ln>
        </p:spPr>
      </p:pic>
      <p:sp>
        <p:nvSpPr>
          <p:cNvPr id="4" name="TextBox 3"/>
          <p:cNvSpPr txBox="1"/>
          <p:nvPr/>
        </p:nvSpPr>
        <p:spPr>
          <a:xfrm>
            <a:off x="425450" y="388938"/>
            <a:ext cx="8293100" cy="1200150"/>
          </a:xfrm>
          <a:prstGeom prst="rect">
            <a:avLst/>
          </a:prstGeom>
          <a:noFill/>
        </p:spPr>
        <p:txBody>
          <a:bodyPr>
            <a:spAutoFit/>
          </a:bodyPr>
          <a:lstStyle/>
          <a:p>
            <a:pPr>
              <a:defRPr/>
            </a:pPr>
            <a:r>
              <a:rPr lang="en-US" sz="3600" b="1" dirty="0">
                <a:latin typeface="+mj-lt"/>
              </a:rPr>
              <a:t>5. FAMILY AND COMMUNITY ENGAGEMENT:  Ensuring a culture of physical activity</a:t>
            </a:r>
          </a:p>
        </p:txBody>
      </p:sp>
      <p:sp>
        <p:nvSpPr>
          <p:cNvPr id="5" name="Oval 4"/>
          <p:cNvSpPr/>
          <p:nvPr/>
        </p:nvSpPr>
        <p:spPr>
          <a:xfrm>
            <a:off x="7289800" y="5245100"/>
            <a:ext cx="1428750" cy="126841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cs typeface="Arial" pitchFamily="34" charset="0"/>
              </a:rPr>
              <a:t>Family &amp; Community Engagement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28613" y="357188"/>
            <a:ext cx="8229600" cy="1143000"/>
          </a:xfrm>
        </p:spPr>
        <p:txBody>
          <a:bodyPr/>
          <a:lstStyle/>
          <a:p>
            <a:pPr eaLnBrk="1" hangingPunct="1"/>
            <a:r>
              <a:rPr lang="en-US" altLang="en-US" smtClean="0">
                <a:latin typeface="Calibri Light" pitchFamily="34" charset="0"/>
                <a:cs typeface="Helvetica" pitchFamily="34" charset="0"/>
              </a:rPr>
              <a:t>Family and Community Engagement</a:t>
            </a:r>
          </a:p>
        </p:txBody>
      </p:sp>
      <p:sp>
        <p:nvSpPr>
          <p:cNvPr id="43011" name="Content Placeholder 2"/>
          <p:cNvSpPr>
            <a:spLocks noGrp="1"/>
          </p:cNvSpPr>
          <p:nvPr>
            <p:ph idx="1"/>
          </p:nvPr>
        </p:nvSpPr>
        <p:spPr>
          <a:xfrm>
            <a:off x="328613" y="2151063"/>
            <a:ext cx="4535487" cy="2890837"/>
          </a:xfrm>
        </p:spPr>
        <p:txBody>
          <a:bodyPr/>
          <a:lstStyle/>
          <a:p>
            <a:pPr eaLnBrk="1" hangingPunct="1">
              <a:buFont typeface="Arial" panose="020B0604020202020204" pitchFamily="34" charset="0"/>
              <a:buChar char="•"/>
              <a:defRPr/>
            </a:pPr>
            <a:r>
              <a:rPr lang="en-US" altLang="en-US" sz="3600" dirty="0" smtClean="0">
                <a:latin typeface="+mj-lt"/>
                <a:cs typeface="Helvetica" panose="020B0604020202020204" pitchFamily="34" charset="0"/>
              </a:rPr>
              <a:t>Family Events</a:t>
            </a:r>
          </a:p>
          <a:p>
            <a:pPr eaLnBrk="1" hangingPunct="1">
              <a:buFont typeface="Arial" panose="020B0604020202020204" pitchFamily="34" charset="0"/>
              <a:buChar char="•"/>
              <a:defRPr/>
            </a:pPr>
            <a:endParaRPr lang="en-US" altLang="en-US" sz="3600" dirty="0" smtClean="0">
              <a:latin typeface="+mj-lt"/>
              <a:cs typeface="Helvetica" panose="020B0604020202020204" pitchFamily="34" charset="0"/>
            </a:endParaRPr>
          </a:p>
          <a:p>
            <a:pPr eaLnBrk="1" hangingPunct="1">
              <a:buFont typeface="Arial" panose="020B0604020202020204" pitchFamily="34" charset="0"/>
              <a:buChar char="•"/>
              <a:defRPr/>
            </a:pPr>
            <a:r>
              <a:rPr lang="en-US" altLang="en-US" sz="3600" dirty="0" smtClean="0">
                <a:latin typeface="+mj-lt"/>
                <a:cs typeface="Helvetica" panose="020B0604020202020204" pitchFamily="34" charset="0"/>
              </a:rPr>
              <a:t>Healthy Information and Tools</a:t>
            </a:r>
          </a:p>
        </p:txBody>
      </p:sp>
      <p:sp>
        <p:nvSpPr>
          <p:cNvPr id="4" name="Oval 3"/>
          <p:cNvSpPr/>
          <p:nvPr/>
        </p:nvSpPr>
        <p:spPr>
          <a:xfrm>
            <a:off x="7529513" y="1041400"/>
            <a:ext cx="1430337" cy="13303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cs typeface="Arial" pitchFamily="34" charset="0"/>
              </a:rPr>
              <a:t>Family &amp; Community Engagement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Family, Food, Fun Night</a:t>
            </a:r>
            <a:endParaRPr lang="en-US" dirty="0"/>
          </a:p>
        </p:txBody>
      </p:sp>
      <p:pic>
        <p:nvPicPr>
          <p:cNvPr id="14" name="Content Placeholder 13" descr="RV family nite gym2.JPG"/>
          <p:cNvPicPr>
            <a:picLocks noGrp="1" noChangeAspect="1"/>
          </p:cNvPicPr>
          <p:nvPr>
            <p:ph sz="half" idx="1"/>
          </p:nvPr>
        </p:nvPicPr>
        <p:blipFill>
          <a:blip r:embed="rId4" cstate="print"/>
          <a:stretch>
            <a:fillRect/>
          </a:stretch>
        </p:blipFill>
        <p:spPr>
          <a:xfrm>
            <a:off x="228600" y="1219200"/>
            <a:ext cx="4038600" cy="3028950"/>
          </a:xfrm>
        </p:spPr>
      </p:pic>
      <p:pic>
        <p:nvPicPr>
          <p:cNvPr id="15" name="Content Placeholder 14" descr="family nite 1.JPG"/>
          <p:cNvPicPr>
            <a:picLocks noGrp="1" noChangeAspect="1"/>
          </p:cNvPicPr>
          <p:nvPr>
            <p:ph sz="half" idx="2"/>
          </p:nvPr>
        </p:nvPicPr>
        <p:blipFill>
          <a:blip r:embed="rId5" cstate="print"/>
          <a:stretch>
            <a:fillRect/>
          </a:stretch>
        </p:blipFill>
        <p:spPr>
          <a:xfrm>
            <a:off x="4419600" y="1847850"/>
            <a:ext cx="4038600" cy="3028950"/>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27</a:t>
            </a:fld>
            <a:endParaRPr lang="en-US" smtClean="0"/>
          </a:p>
        </p:txBody>
      </p:sp>
      <p:pic>
        <p:nvPicPr>
          <p:cNvPr id="16" name="Picture 15" descr="RVfamily nite taste testing table.JPG"/>
          <p:cNvPicPr>
            <a:picLocks noChangeAspect="1"/>
          </p:cNvPicPr>
          <p:nvPr/>
        </p:nvPicPr>
        <p:blipFill>
          <a:blip r:embed="rId6" cstate="print"/>
          <a:stretch>
            <a:fillRect/>
          </a:stretch>
        </p:blipFill>
        <p:spPr>
          <a:xfrm>
            <a:off x="1600200" y="4343400"/>
            <a:ext cx="3048000" cy="2286000"/>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Read and Romp</a:t>
            </a:r>
            <a:endParaRPr lang="en-US" dirty="0"/>
          </a:p>
        </p:txBody>
      </p:sp>
      <p:sp>
        <p:nvSpPr>
          <p:cNvPr id="4" name="Text Placeholder 3"/>
          <p:cNvSpPr>
            <a:spLocks noGrp="1"/>
          </p:cNvSpPr>
          <p:nvPr>
            <p:ph type="body" idx="1"/>
          </p:nvPr>
        </p:nvSpPr>
        <p:spPr>
          <a:xfrm>
            <a:off x="161143" y="1061905"/>
            <a:ext cx="4040188" cy="639762"/>
          </a:xfrm>
        </p:spPr>
        <p:txBody>
          <a:bodyPr/>
          <a:lstStyle/>
          <a:p>
            <a:r>
              <a:rPr lang="en-US" dirty="0" smtClean="0"/>
              <a:t> </a:t>
            </a:r>
            <a:endParaRPr lang="en-US" dirty="0"/>
          </a:p>
        </p:txBody>
      </p:sp>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rot="20823308">
            <a:off x="577914" y="1440752"/>
            <a:ext cx="3255804" cy="2191871"/>
          </a:xfrm>
        </p:spPr>
      </p:pic>
      <p:sp>
        <p:nvSpPr>
          <p:cNvPr id="6" name="Text Placeholder 5"/>
          <p:cNvSpPr>
            <a:spLocks noGrp="1"/>
          </p:cNvSpPr>
          <p:nvPr>
            <p:ph type="body" sz="quarter" idx="3"/>
          </p:nvPr>
        </p:nvSpPr>
        <p:spPr>
          <a:xfrm>
            <a:off x="4621761" y="1275450"/>
            <a:ext cx="4041775" cy="639762"/>
          </a:xfrm>
        </p:spPr>
        <p:txBody>
          <a:bodyPr/>
          <a:lstStyle/>
          <a:p>
            <a:r>
              <a:rPr lang="en-US" dirty="0" smtClean="0"/>
              <a:t> </a:t>
            </a:r>
            <a:endParaRPr lang="en-US" dirty="0"/>
          </a:p>
        </p:txBody>
      </p:sp>
      <p:pic>
        <p:nvPicPr>
          <p:cNvPr id="11" name="Content Placeholder 10"/>
          <p:cNvPicPr>
            <a:picLocks noGrp="1" noChangeAspect="1"/>
          </p:cNvPicPr>
          <p:nvPr>
            <p:ph sz="quarter" idx="4"/>
          </p:nvPr>
        </p:nvPicPr>
        <p:blipFill>
          <a:blip r:embed="rId5" cstate="print">
            <a:extLst>
              <a:ext uri="{28A0092B-C50C-407E-A947-70E740481C1C}">
                <a14:useLocalDpi xmlns:a14="http://schemas.microsoft.com/office/drawing/2010/main" xmlns="" val="0"/>
              </a:ext>
            </a:extLst>
          </a:blip>
          <a:stretch>
            <a:fillRect/>
          </a:stretch>
        </p:blipFill>
        <p:spPr>
          <a:xfrm rot="20973149">
            <a:off x="343581" y="3649971"/>
            <a:ext cx="1934477" cy="2951372"/>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28</a:t>
            </a:fld>
            <a:endParaRPr lang="en-US" smtClean="0"/>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300378">
            <a:off x="4023848" y="1710255"/>
            <a:ext cx="4551143" cy="222828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132099">
            <a:off x="5536193" y="3752373"/>
            <a:ext cx="2039625" cy="2846155"/>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516890" y="3506084"/>
            <a:ext cx="2555606" cy="3047999"/>
          </a:xfrm>
          <a:prstGeom prst="rect">
            <a:avLst/>
          </a:prstGeom>
        </p:spPr>
      </p:pic>
    </p:spTree>
    <p:extLst>
      <p:ext uri="{BB962C8B-B14F-4D97-AF65-F5344CB8AC3E}">
        <p14:creationId xmlns:p14="http://schemas.microsoft.com/office/powerpoint/2010/main" xmlns="" val="2310905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3" cstate="print"/>
          <a:srcRect/>
          <a:stretch>
            <a:fillRect/>
          </a:stretch>
        </p:blipFill>
        <p:spPr bwMode="auto">
          <a:xfrm>
            <a:off x="-7938" y="2000250"/>
            <a:ext cx="9151938" cy="4857750"/>
          </a:xfrm>
          <a:prstGeom prst="rect">
            <a:avLst/>
          </a:prstGeom>
          <a:noFill/>
          <a:ln w="9525">
            <a:noFill/>
            <a:miter lim="800000"/>
            <a:headEnd/>
            <a:tailEnd/>
          </a:ln>
        </p:spPr>
      </p:pic>
      <p:pic>
        <p:nvPicPr>
          <p:cNvPr id="36867" name="Picture 5" descr="blue.jpg"/>
          <p:cNvPicPr>
            <a:picLocks noChangeAspect="1"/>
          </p:cNvPicPr>
          <p:nvPr/>
        </p:nvPicPr>
        <p:blipFill>
          <a:blip r:embed="rId4" cstate="print"/>
          <a:srcRect b="61578"/>
          <a:stretch>
            <a:fillRect/>
          </a:stretch>
        </p:blipFill>
        <p:spPr bwMode="auto">
          <a:xfrm>
            <a:off x="0" y="0"/>
            <a:ext cx="9144000" cy="1978025"/>
          </a:xfrm>
          <a:prstGeom prst="rect">
            <a:avLst/>
          </a:prstGeom>
          <a:noFill/>
          <a:ln w="9525">
            <a:noFill/>
            <a:miter lim="800000"/>
            <a:headEnd/>
            <a:tailEnd/>
          </a:ln>
        </p:spPr>
      </p:pic>
      <p:sp>
        <p:nvSpPr>
          <p:cNvPr id="4" name="TextBox 3"/>
          <p:cNvSpPr txBox="1"/>
          <p:nvPr/>
        </p:nvSpPr>
        <p:spPr>
          <a:xfrm>
            <a:off x="304800" y="327025"/>
            <a:ext cx="8382000" cy="1323439"/>
          </a:xfrm>
          <a:prstGeom prst="rect">
            <a:avLst/>
          </a:prstGeom>
          <a:noFill/>
        </p:spPr>
        <p:txBody>
          <a:bodyPr wrap="square">
            <a:spAutoFit/>
          </a:bodyPr>
          <a:lstStyle/>
          <a:p>
            <a:pPr>
              <a:defRPr/>
            </a:pPr>
            <a:r>
              <a:rPr lang="en-US" sz="4000" b="1" dirty="0">
                <a:latin typeface="+mj-lt"/>
              </a:rPr>
              <a:t>4. STAFF INVOLVEMENT:  </a:t>
            </a:r>
          </a:p>
          <a:p>
            <a:pPr>
              <a:defRPr/>
            </a:pPr>
            <a:r>
              <a:rPr lang="en-US" sz="4000" b="1" dirty="0">
                <a:latin typeface="+mj-lt"/>
              </a:rPr>
              <a:t>Creating a healthy </a:t>
            </a:r>
            <a:r>
              <a:rPr lang="en-US" sz="4000" b="1" dirty="0" smtClean="0">
                <a:latin typeface="+mj-lt"/>
              </a:rPr>
              <a:t>school Community</a:t>
            </a:r>
            <a:endParaRPr lang="en-US" sz="4000" b="1" dirty="0">
              <a:latin typeface="+mj-lt"/>
            </a:endParaRPr>
          </a:p>
        </p:txBody>
      </p:sp>
      <p:sp>
        <p:nvSpPr>
          <p:cNvPr id="5" name="Oval 4"/>
          <p:cNvSpPr/>
          <p:nvPr/>
        </p:nvSpPr>
        <p:spPr>
          <a:xfrm>
            <a:off x="115888" y="2305050"/>
            <a:ext cx="1408112" cy="12192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cs typeface="Arial" pitchFamily="34" charset="0"/>
              </a:rPr>
              <a:t>Staff Involvement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0" y="381000"/>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 </a:t>
            </a:r>
            <a:endParaRPr lang="en-US" dirty="0"/>
          </a:p>
        </p:txBody>
      </p:sp>
      <p:pic>
        <p:nvPicPr>
          <p:cNvPr id="10" name="Content Placeholder 9" descr="ML Team meeting 1.JPG"/>
          <p:cNvPicPr>
            <a:picLocks noGrp="1" noChangeAspect="1"/>
          </p:cNvPicPr>
          <p:nvPr>
            <p:ph idx="1"/>
          </p:nvPr>
        </p:nvPicPr>
        <p:blipFill>
          <a:blip r:embed="rId4" cstate="print"/>
          <a:stretch>
            <a:fillRect/>
          </a:stretch>
        </p:blipFill>
        <p:spPr>
          <a:xfrm>
            <a:off x="685800" y="1219200"/>
            <a:ext cx="2819400" cy="2114550"/>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3</a:t>
            </a:fld>
            <a:endParaRPr lang="en-US" smtClean="0"/>
          </a:p>
        </p:txBody>
      </p:sp>
      <p:pic>
        <p:nvPicPr>
          <p:cNvPr id="11" name="Picture 10" descr="DSC_0388.jpg"/>
          <p:cNvPicPr>
            <a:picLocks noChangeAspect="1"/>
          </p:cNvPicPr>
          <p:nvPr/>
        </p:nvPicPr>
        <p:blipFill>
          <a:blip r:embed="rId5" cstate="print"/>
          <a:stretch>
            <a:fillRect/>
          </a:stretch>
        </p:blipFill>
        <p:spPr>
          <a:xfrm rot="1058792">
            <a:off x="5169476" y="1372083"/>
            <a:ext cx="2806147" cy="1863784"/>
          </a:xfrm>
          <a:prstGeom prst="rect">
            <a:avLst/>
          </a:prstGeom>
        </p:spPr>
      </p:pic>
      <p:pic>
        <p:nvPicPr>
          <p:cNvPr id="14" name="Picture 13" descr="IMG_0115.JPG"/>
          <p:cNvPicPr>
            <a:picLocks noChangeAspect="1"/>
          </p:cNvPicPr>
          <p:nvPr/>
        </p:nvPicPr>
        <p:blipFill>
          <a:blip r:embed="rId6" cstate="print"/>
          <a:stretch>
            <a:fillRect/>
          </a:stretch>
        </p:blipFill>
        <p:spPr>
          <a:xfrm rot="1134776">
            <a:off x="5795539" y="3863309"/>
            <a:ext cx="3060595" cy="2286000"/>
          </a:xfrm>
          <a:prstGeom prst="rect">
            <a:avLst/>
          </a:prstGeom>
        </p:spPr>
      </p:pic>
      <p:pic>
        <p:nvPicPr>
          <p:cNvPr id="15" name="Picture 14" descr="IMG_0129.JPG"/>
          <p:cNvPicPr>
            <a:picLocks noChangeAspect="1"/>
          </p:cNvPicPr>
          <p:nvPr/>
        </p:nvPicPr>
        <p:blipFill>
          <a:blip r:embed="rId7" cstate="print"/>
          <a:stretch>
            <a:fillRect/>
          </a:stretch>
        </p:blipFill>
        <p:spPr>
          <a:xfrm>
            <a:off x="2971800" y="2819400"/>
            <a:ext cx="2590800" cy="2590800"/>
          </a:xfrm>
          <a:prstGeom prst="rect">
            <a:avLst/>
          </a:prstGeom>
        </p:spPr>
      </p:pic>
      <p:pic>
        <p:nvPicPr>
          <p:cNvPr id="16" name="Picture 15" descr="IMG_0025.JPG"/>
          <p:cNvPicPr>
            <a:picLocks noChangeAspect="1"/>
          </p:cNvPicPr>
          <p:nvPr/>
        </p:nvPicPr>
        <p:blipFill>
          <a:blip r:embed="rId8" cstate="print"/>
          <a:stretch>
            <a:fillRect/>
          </a:stretch>
        </p:blipFill>
        <p:spPr>
          <a:xfrm rot="19914882">
            <a:off x="351442" y="3851862"/>
            <a:ext cx="3005272" cy="2244679"/>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533400" y="2057400"/>
            <a:ext cx="8077200" cy="3505200"/>
          </a:xfrm>
          <a:prstGeom prst="rect">
            <a:avLst/>
          </a:prstGeom>
        </p:spPr>
        <p:txBody>
          <a:bodyPr anchor="ctr"/>
          <a:lstStyle/>
          <a:p>
            <a:pPr lvl="0" fontAlgn="base">
              <a:spcBef>
                <a:spcPct val="0"/>
              </a:spcBef>
              <a:spcAft>
                <a:spcPct val="0"/>
              </a:spcAft>
            </a:pPr>
            <a:endParaRPr lang="en-US" sz="4400" dirty="0" smtClean="0">
              <a:latin typeface="Arial" pitchFamily="34" charset="0"/>
              <a:cs typeface="Arial" pitchFamily="34" charset="0"/>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457200" y="609600"/>
            <a:ext cx="8229600" cy="808038"/>
          </a:xfrm>
        </p:spPr>
        <p:txBody>
          <a:bodyPr/>
          <a:lstStyle/>
          <a:p>
            <a:r>
              <a:rPr lang="en-US" dirty="0" smtClean="0"/>
              <a:t>Staff Involvement</a:t>
            </a:r>
            <a:endParaRPr lang="en-US" dirty="0"/>
          </a:p>
        </p:txBody>
      </p:sp>
      <p:pic>
        <p:nvPicPr>
          <p:cNvPr id="11" name="Content Placeholder 10" descr="IMG_0023.JPG"/>
          <p:cNvPicPr>
            <a:picLocks noGrp="1" noChangeAspect="1"/>
          </p:cNvPicPr>
          <p:nvPr>
            <p:ph sz="half" idx="1"/>
          </p:nvPr>
        </p:nvPicPr>
        <p:blipFill>
          <a:blip r:embed="rId4" cstate="print"/>
          <a:stretch>
            <a:fillRect/>
          </a:stretch>
        </p:blipFill>
        <p:spPr>
          <a:xfrm>
            <a:off x="4800600" y="1447800"/>
            <a:ext cx="4038600" cy="3016485"/>
          </a:xfrm>
        </p:spPr>
      </p:pic>
      <p:pic>
        <p:nvPicPr>
          <p:cNvPr id="12" name="Content Placeholder 11" descr="IMG_0025.JPG"/>
          <p:cNvPicPr>
            <a:picLocks noGrp="1" noChangeAspect="1"/>
          </p:cNvPicPr>
          <p:nvPr>
            <p:ph sz="half" idx="2"/>
          </p:nvPr>
        </p:nvPicPr>
        <p:blipFill>
          <a:blip r:embed="rId5" cstate="print"/>
          <a:stretch>
            <a:fillRect/>
          </a:stretch>
        </p:blipFill>
        <p:spPr>
          <a:xfrm>
            <a:off x="0" y="1524000"/>
            <a:ext cx="4038600" cy="3016485"/>
          </a:xfrm>
        </p:spPr>
      </p:pic>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30</a:t>
            </a:fld>
            <a:endParaRPr lang="en-US" smtClean="0"/>
          </a:p>
        </p:txBody>
      </p:sp>
      <p:pic>
        <p:nvPicPr>
          <p:cNvPr id="13" name="Picture 12" descr="IMG_0026.JPG"/>
          <p:cNvPicPr>
            <a:picLocks noChangeAspect="1"/>
          </p:cNvPicPr>
          <p:nvPr/>
        </p:nvPicPr>
        <p:blipFill>
          <a:blip r:embed="rId6" cstate="print"/>
          <a:stretch>
            <a:fillRect/>
          </a:stretch>
        </p:blipFill>
        <p:spPr>
          <a:xfrm>
            <a:off x="2895600" y="3886200"/>
            <a:ext cx="3657600" cy="2731911"/>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Title 5"/>
          <p:cNvSpPr txBox="1">
            <a:spLocks/>
          </p:cNvSpPr>
          <p:nvPr/>
        </p:nvSpPr>
        <p:spPr>
          <a:xfrm>
            <a:off x="838200" y="2971800"/>
            <a:ext cx="6678613" cy="1285875"/>
          </a:xfrm>
          <a:prstGeom prst="rect">
            <a:avLst/>
          </a:prstGeom>
        </p:spPr>
        <p:txBody>
          <a:bodyPr anchor="ctr"/>
          <a:lstStyle/>
          <a:p>
            <a:pPr>
              <a:defRPr/>
            </a:pPr>
            <a:endParaRPr lang="en-US" sz="2400" dirty="0">
              <a:solidFill>
                <a:srgbClr val="002060"/>
              </a:solidFill>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solidFill>
                  <a:prstClr val="black"/>
                </a:solidFill>
              </a:rPr>
              <a:t>Fuel Up to Play with Let’s Move; Active Schools</a:t>
            </a:r>
          </a:p>
          <a:p>
            <a:endParaRPr lang="en-US" sz="2800" dirty="0">
              <a:solidFill>
                <a:prstClr val="black"/>
              </a:solidFill>
            </a:endParaRPr>
          </a:p>
          <a:p>
            <a:endParaRPr lang="en-US" sz="2800" dirty="0" smtClean="0">
              <a:solidFill>
                <a:prstClr val="black"/>
              </a:solidFill>
            </a:endParaRPr>
          </a:p>
          <a:p>
            <a:endParaRPr lang="en-US" sz="2400" dirty="0" smtClean="0">
              <a:solidFill>
                <a:prstClr val="black"/>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8" name="Title 7"/>
          <p:cNvSpPr>
            <a:spLocks noGrp="1"/>
          </p:cNvSpPr>
          <p:nvPr>
            <p:ph type="ctrTitle"/>
          </p:nvPr>
        </p:nvSpPr>
        <p:spPr>
          <a:xfrm>
            <a:off x="685800" y="2209800"/>
            <a:ext cx="7772400" cy="1470025"/>
          </a:xfrm>
        </p:spPr>
        <p:txBody>
          <a:bodyPr/>
          <a:lstStyle/>
          <a:p>
            <a:r>
              <a:rPr lang="en-US" dirty="0" smtClean="0"/>
              <a:t> </a:t>
            </a:r>
            <a:endParaRPr lang="en-US" dirty="0"/>
          </a:p>
        </p:txBody>
      </p:sp>
      <p:sp>
        <p:nvSpPr>
          <p:cNvPr id="10" name="Subtitle 9"/>
          <p:cNvSpPr>
            <a:spLocks noGrp="1"/>
          </p:cNvSpPr>
          <p:nvPr>
            <p:ph type="subTitle" idx="1"/>
          </p:nvPr>
        </p:nvSpPr>
        <p:spPr>
          <a:xfrm>
            <a:off x="228600" y="914400"/>
            <a:ext cx="6400800" cy="1752600"/>
          </a:xfrm>
        </p:spPr>
        <p:txBody>
          <a:bodyPr>
            <a:normAutofit/>
          </a:bodyPr>
          <a:lstStyle/>
          <a:p>
            <a:r>
              <a:rPr lang="en-US" sz="4800" dirty="0" smtClean="0">
                <a:solidFill>
                  <a:srgbClr val="0070C0"/>
                </a:solidFill>
              </a:rPr>
              <a:t>Campaigns</a:t>
            </a:r>
          </a:p>
          <a:p>
            <a:pPr algn="l"/>
            <a:r>
              <a:rPr lang="en-US" sz="4800" dirty="0" smtClean="0">
                <a:solidFill>
                  <a:srgbClr val="0070C0"/>
                </a:solidFill>
              </a:rPr>
              <a:t>For the Love of Play</a:t>
            </a:r>
            <a:endParaRPr lang="en-US" sz="4800" dirty="0">
              <a:solidFill>
                <a:srgbClr val="0070C0"/>
              </a:solidFill>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solidFill>
                  <a:prstClr val="black">
                    <a:tint val="75000"/>
                  </a:prstClr>
                </a:solidFill>
              </a:rPr>
              <a:pPr/>
              <a:t>31</a:t>
            </a:fld>
            <a:endParaRPr lang="en-US" smtClean="0">
              <a:solidFill>
                <a:prstClr val="black">
                  <a:tint val="75000"/>
                </a:prstClr>
              </a:solidFill>
            </a:endParaRPr>
          </a:p>
        </p:txBody>
      </p:sp>
      <p:pic>
        <p:nvPicPr>
          <p:cNvPr id="4098" name="Picture 2"/>
          <p:cNvPicPr>
            <a:picLocks noGrp="1" noChangeAspect="1" noChangeArrowheads="1"/>
          </p:cNvPicPr>
          <p:nvPr>
            <p:ph idx="4294967295"/>
          </p:nvPr>
        </p:nvPicPr>
        <p:blipFill>
          <a:blip r:embed="rId4" cstate="print"/>
          <a:srcRect/>
          <a:stretch>
            <a:fillRect/>
          </a:stretch>
        </p:blipFill>
        <p:spPr bwMode="auto">
          <a:xfrm rot="656943">
            <a:off x="5487304" y="2198375"/>
            <a:ext cx="3389733" cy="3135956"/>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rot="20941978">
            <a:off x="304800" y="3581400"/>
            <a:ext cx="5257800" cy="2612418"/>
          </a:xfrm>
          <a:prstGeom prst="rect">
            <a:avLst/>
          </a:prstGeom>
          <a:noFill/>
          <a:ln w="9525">
            <a:noFill/>
            <a:miter lim="800000"/>
            <a:headEnd/>
            <a:tailEnd/>
          </a:ln>
        </p:spPr>
      </p:pic>
    </p:spTree>
    <p:extLst>
      <p:ext uri="{BB962C8B-B14F-4D97-AF65-F5344CB8AC3E}">
        <p14:creationId xmlns:p14="http://schemas.microsoft.com/office/powerpoint/2010/main" xmlns="" val="733969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533400" y="2057400"/>
            <a:ext cx="8077200" cy="3505200"/>
          </a:xfrm>
          <a:prstGeom prst="rect">
            <a:avLst/>
          </a:prstGeom>
        </p:spPr>
        <p:txBody>
          <a:bodyPr anchor="ctr"/>
          <a:lstStyle/>
          <a:p>
            <a:pPr lvl="0" fontAlgn="base">
              <a:spcBef>
                <a:spcPct val="0"/>
              </a:spcBef>
              <a:spcAft>
                <a:spcPct val="0"/>
              </a:spcAft>
            </a:pPr>
            <a:r>
              <a:rPr lang="en-US" sz="3600" b="1" u="sng" dirty="0" smtClean="0">
                <a:latin typeface="Calibri" pitchFamily="34" charset="0"/>
                <a:ea typeface="Calibri" pitchFamily="34" charset="0"/>
                <a:cs typeface="Times New Roman" pitchFamily="18" charset="0"/>
              </a:rPr>
              <a:t>FUEL UP TO PLAY 60 - Mentors</a:t>
            </a:r>
            <a:endParaRPr lang="en-US" sz="20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Ernesto </a:t>
            </a:r>
            <a:r>
              <a:rPr lang="en-US" sz="2800" b="1" dirty="0" err="1" smtClean="0">
                <a:latin typeface="Calibri" pitchFamily="34" charset="0"/>
                <a:ea typeface="Calibri" pitchFamily="34" charset="0"/>
                <a:cs typeface="Times New Roman" pitchFamily="18" charset="0"/>
              </a:rPr>
              <a:t>Alcantara</a:t>
            </a:r>
            <a:r>
              <a:rPr lang="en-US" sz="2800" b="1" dirty="0" smtClean="0">
                <a:latin typeface="Calibri" pitchFamily="34" charset="0"/>
                <a:ea typeface="Calibri" pitchFamily="34" charset="0"/>
                <a:cs typeface="Times New Roman" pitchFamily="18" charset="0"/>
              </a:rPr>
              <a:t> – ealcantara@usd259.net</a:t>
            </a:r>
            <a:endParaRPr lang="en-US" sz="16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Jeff Arellano-	jarellano@usd259.net</a:t>
            </a:r>
            <a:endParaRPr lang="en-US" sz="16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Cindy Johnson - Cjohnson8@usd259.net</a:t>
            </a:r>
            <a:endParaRPr lang="en-US" sz="16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Julie Webb - jwebbwl@olatheschools.org</a:t>
            </a:r>
            <a:endParaRPr lang="en-US" sz="16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Christina Murphy- cmurphyfv@olatheschools.org</a:t>
            </a:r>
            <a:endParaRPr lang="en-US" sz="1600" dirty="0" smtClean="0">
              <a:latin typeface="Arial" pitchFamily="34" charset="0"/>
              <a:cs typeface="Arial" pitchFamily="34" charset="0"/>
            </a:endParaRPr>
          </a:p>
          <a:p>
            <a:pPr lvl="0" eaLnBrk="0" fontAlgn="base" hangingPunct="0">
              <a:spcBef>
                <a:spcPct val="0"/>
              </a:spcBef>
              <a:spcAft>
                <a:spcPct val="0"/>
              </a:spcAft>
            </a:pPr>
            <a:r>
              <a:rPr lang="en-US" sz="2800" b="1" dirty="0" smtClean="0">
                <a:latin typeface="Calibri" pitchFamily="34" charset="0"/>
                <a:ea typeface="Calibri" pitchFamily="34" charset="0"/>
                <a:cs typeface="Times New Roman" pitchFamily="18" charset="0"/>
              </a:rPr>
              <a:t>Joan Bolt  - jbolt@usd211.org</a:t>
            </a:r>
            <a:endParaRPr lang="en-US" sz="4400" dirty="0" smtClean="0">
              <a:latin typeface="Arial" pitchFamily="34" charset="0"/>
              <a:cs typeface="Arial" pitchFamily="34" charset="0"/>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4103" name="Slide Number Placeholder 6"/>
          <p:cNvSpPr>
            <a:spLocks noGrp="1"/>
          </p:cNvSpPr>
          <p:nvPr>
            <p:ph type="sldNum" sz="quarter" idx="10"/>
          </p:nvPr>
        </p:nvSpPr>
        <p:spPr bwMode="auto">
          <a:xfrm>
            <a:off x="7010400" y="6492875"/>
            <a:ext cx="2133600" cy="365125"/>
          </a:xfrm>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32</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533400" y="2057400"/>
            <a:ext cx="8077200" cy="3505200"/>
          </a:xfrm>
          <a:prstGeom prst="rect">
            <a:avLst/>
          </a:prstGeom>
        </p:spPr>
        <p:txBody>
          <a:bodyPr anchor="ctr"/>
          <a:lstStyle/>
          <a:p>
            <a:pPr lvl="0" fontAlgn="base">
              <a:spcBef>
                <a:spcPct val="0"/>
              </a:spcBef>
              <a:spcAft>
                <a:spcPct val="0"/>
              </a:spcAft>
            </a:pPr>
            <a:endParaRPr lang="en-US" sz="4400" dirty="0" smtClean="0">
              <a:latin typeface="Arial" pitchFamily="34" charset="0"/>
              <a:cs typeface="Arial" pitchFamily="34" charset="0"/>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ctrTitle"/>
          </p:nvPr>
        </p:nvSpPr>
        <p:spPr/>
        <p:txBody>
          <a:bodyPr>
            <a:normAutofit fontScale="90000"/>
          </a:bodyPr>
          <a:lstStyle/>
          <a:p>
            <a:r>
              <a:rPr lang="en-US" dirty="0" smtClean="0"/>
              <a:t/>
            </a:r>
            <a:br>
              <a:rPr lang="en-US" dirty="0" smtClean="0"/>
            </a:br>
            <a:r>
              <a:rPr lang="en-US" sz="7300" dirty="0" smtClean="0">
                <a:solidFill>
                  <a:srgbClr val="FF0000"/>
                </a:solidFill>
              </a:rPr>
              <a:t>Join today!</a:t>
            </a:r>
            <a:br>
              <a:rPr lang="en-US" sz="7300" dirty="0" smtClean="0">
                <a:solidFill>
                  <a:srgbClr val="FF0000"/>
                </a:solidFill>
              </a:rPr>
            </a:br>
            <a:r>
              <a:rPr lang="en-US" dirty="0" smtClean="0">
                <a:solidFill>
                  <a:srgbClr val="0070C0"/>
                </a:solidFill>
              </a:rPr>
              <a:t>Fueluptoplay60.com</a:t>
            </a:r>
            <a:br>
              <a:rPr lang="en-US" dirty="0" smtClean="0">
                <a:solidFill>
                  <a:srgbClr val="0070C0"/>
                </a:solidFill>
              </a:rPr>
            </a:br>
            <a:r>
              <a:rPr lang="en-US" dirty="0" smtClean="0"/>
              <a:t/>
            </a:r>
            <a:br>
              <a:rPr lang="en-US" dirty="0" smtClean="0"/>
            </a:br>
            <a:endParaRPr lang="en-US" dirty="0"/>
          </a:p>
        </p:txBody>
      </p:sp>
      <p:sp>
        <p:nvSpPr>
          <p:cNvPr id="11" name="Subtitle 10"/>
          <p:cNvSpPr>
            <a:spLocks noGrp="1"/>
          </p:cNvSpPr>
          <p:nvPr>
            <p:ph type="subTitle" idx="1"/>
          </p:nvPr>
        </p:nvSpPr>
        <p:spPr/>
        <p:txBody>
          <a:bodyPr>
            <a:normAutofit fontScale="62500" lnSpcReduction="20000"/>
          </a:bodyPr>
          <a:lstStyle/>
          <a:p>
            <a:r>
              <a:rPr lang="en-US" sz="4400" dirty="0" smtClean="0">
                <a:solidFill>
                  <a:srgbClr val="0070C0"/>
                </a:solidFill>
              </a:rPr>
              <a:t>And</a:t>
            </a:r>
          </a:p>
          <a:p>
            <a:r>
              <a:rPr lang="en-US" sz="4400" dirty="0" smtClean="0">
                <a:solidFill>
                  <a:srgbClr val="0070C0"/>
                </a:solidFill>
              </a:rPr>
              <a:t>Let’s Move Active Schools</a:t>
            </a:r>
          </a:p>
          <a:p>
            <a:r>
              <a:rPr lang="en-US" sz="4400" dirty="0" smtClean="0">
                <a:solidFill>
                  <a:srgbClr val="0070C0"/>
                </a:solidFill>
              </a:rPr>
              <a:t>Physical Activity Leader –</a:t>
            </a:r>
          </a:p>
          <a:p>
            <a:r>
              <a:rPr lang="en-US" sz="4400" dirty="0" smtClean="0">
                <a:solidFill>
                  <a:srgbClr val="0070C0"/>
                </a:solidFill>
              </a:rPr>
              <a:t> (trainings available)</a:t>
            </a:r>
            <a:endParaRPr lang="en-US" sz="4400" dirty="0">
              <a:solidFill>
                <a:srgbClr val="0070C0"/>
              </a:solidFill>
            </a:endParaRPr>
          </a:p>
        </p:txBody>
      </p:sp>
      <p:sp>
        <p:nvSpPr>
          <p:cNvPr id="4103" name="Slide Number Placeholder 6"/>
          <p:cNvSpPr>
            <a:spLocks noGrp="1"/>
          </p:cNvSpPr>
          <p:nvPr>
            <p:ph type="sldNum" sz="quarter" idx="12"/>
          </p:nvPr>
        </p:nvSpPr>
        <p:spPr/>
        <p:txBody>
          <a:bodyPr/>
          <a:lstStyle/>
          <a:p>
            <a:fld id="{B9077519-0AE9-4E01-A64B-965F97500424}" type="slidenum">
              <a:rPr lang="en-US" smtClean="0"/>
              <a:pPr/>
              <a:t>33</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533400" y="2057400"/>
            <a:ext cx="8077200" cy="3505200"/>
          </a:xfrm>
          <a:prstGeom prst="rect">
            <a:avLst/>
          </a:prstGeom>
        </p:spPr>
        <p:txBody>
          <a:bodyPr anchor="ctr"/>
          <a:lstStyle/>
          <a:p>
            <a:pPr lvl="0" fontAlgn="base">
              <a:spcBef>
                <a:spcPct val="0"/>
              </a:spcBef>
              <a:spcAft>
                <a:spcPct val="0"/>
              </a:spcAft>
            </a:pPr>
            <a:endParaRPr lang="en-US" sz="4400" dirty="0" smtClean="0">
              <a:latin typeface="Arial" pitchFamily="34" charset="0"/>
              <a:cs typeface="Arial" pitchFamily="34" charset="0"/>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Questions? </a:t>
            </a:r>
            <a:endParaRPr lang="en-US" dirty="0"/>
          </a:p>
        </p:txBody>
      </p:sp>
      <p:sp>
        <p:nvSpPr>
          <p:cNvPr id="4103" name="Slide Number Placeholder 6"/>
          <p:cNvSpPr>
            <a:spLocks noGrp="1"/>
          </p:cNvSpPr>
          <p:nvPr>
            <p:ph type="sldNum" sz="quarter" idx="12"/>
          </p:nvPr>
        </p:nvSpPr>
        <p:spPr/>
        <p:txBody>
          <a:bodyPr/>
          <a:lstStyle/>
          <a:p>
            <a:fld id="{B9077519-0AE9-4E01-A64B-965F97500424}" type="slidenum">
              <a:rPr lang="en-US" smtClean="0"/>
              <a:pPr/>
              <a:t>34</a:t>
            </a:fld>
            <a:endParaRPr lang="en-US" smtClean="0"/>
          </a:p>
        </p:txBody>
      </p:sp>
      <p:pic>
        <p:nvPicPr>
          <p:cNvPr id="14" name="Picture 3" descr="C:\Users\Wendy\AppData\Local\Microsoft\Windows\Temporary Internet Files\Content.IE5\13QATE0Z\MC900434403[1].wmf"/>
          <p:cNvPicPr>
            <a:picLocks noGrp="1" noChangeAspect="1" noChangeArrowheads="1"/>
          </p:cNvPicPr>
          <p:nvPr>
            <p:ph idx="1"/>
          </p:nvPr>
        </p:nvPicPr>
        <p:blipFill>
          <a:blip r:embed="rId4" cstate="print"/>
          <a:srcRect/>
          <a:stretch>
            <a:fillRect/>
          </a:stretch>
        </p:blipFill>
        <p:spPr bwMode="auto">
          <a:xfrm>
            <a:off x="3890962" y="2909094"/>
            <a:ext cx="2281238" cy="3195860"/>
          </a:xfrm>
          <a:prstGeom prst="rect">
            <a:avLst/>
          </a:prstGeom>
          <a:noFill/>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 </a:t>
            </a:r>
            <a:endParaRPr lang="en-US"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4</a:t>
            </a:fld>
            <a:endParaRPr lang="en-US" smtClean="0"/>
          </a:p>
        </p:txBody>
      </p:sp>
      <p:grpSp>
        <p:nvGrpSpPr>
          <p:cNvPr id="11" name="Group 6"/>
          <p:cNvGrpSpPr>
            <a:grpSpLocks noGrp="1"/>
          </p:cNvGrpSpPr>
          <p:nvPr/>
        </p:nvGrpSpPr>
        <p:grpSpPr bwMode="auto">
          <a:xfrm>
            <a:off x="457200" y="1600200"/>
            <a:ext cx="4038600" cy="4525963"/>
            <a:chOff x="381000" y="1088947"/>
            <a:chExt cx="4114800" cy="5134135"/>
          </a:xfrm>
        </p:grpSpPr>
        <p:sp>
          <p:nvSpPr>
            <p:cNvPr id="12" name="TextBox 4"/>
            <p:cNvSpPr txBox="1">
              <a:spLocks noChangeArrowheads="1"/>
            </p:cNvSpPr>
            <p:nvPr/>
          </p:nvSpPr>
          <p:spPr bwMode="auto">
            <a:xfrm>
              <a:off x="381001" y="5110108"/>
              <a:ext cx="4045824" cy="1112974"/>
            </a:xfrm>
            <a:prstGeom prst="rect">
              <a:avLst/>
            </a:prstGeom>
            <a:noFill/>
            <a:ln w="9525">
              <a:noFill/>
              <a:miter lim="800000"/>
              <a:headEnd/>
              <a:tailEnd/>
            </a:ln>
          </p:spPr>
          <p:txBody>
            <a:bodyPr>
              <a:spAutoFit/>
            </a:bodyPr>
            <a:lstStyle/>
            <a:p>
              <a:pPr algn="ctr" eaLnBrk="1" hangingPunct="1"/>
              <a:r>
                <a:rPr lang="en-US" altLang="en-US" sz="2800" b="1">
                  <a:latin typeface="Helvetica" pitchFamily="34" charset="0"/>
                  <a:ea typeface="ＭＳ Ｐゴシック" pitchFamily="34" charset="-128"/>
                  <a:cs typeface="Helvetica" pitchFamily="34" charset="0"/>
                </a:rPr>
                <a:t>After 20 minutes of </a:t>
              </a:r>
              <a:br>
                <a:rPr lang="en-US" altLang="en-US" sz="2800" b="1">
                  <a:latin typeface="Helvetica" pitchFamily="34" charset="0"/>
                  <a:ea typeface="ＭＳ Ｐゴシック" pitchFamily="34" charset="-128"/>
                  <a:cs typeface="Helvetica" pitchFamily="34" charset="0"/>
                </a:rPr>
              </a:br>
              <a:r>
                <a:rPr lang="en-US" altLang="en-US" sz="2800" b="1">
                  <a:solidFill>
                    <a:srgbClr val="CD0920"/>
                  </a:solidFill>
                  <a:latin typeface="Helvetica" pitchFamily="34" charset="0"/>
                  <a:ea typeface="ＭＳ Ｐゴシック" pitchFamily="34" charset="-128"/>
                  <a:cs typeface="Helvetica" pitchFamily="34" charset="0"/>
                </a:rPr>
                <a:t>sitting quietly</a:t>
              </a:r>
            </a:p>
          </p:txBody>
        </p:sp>
        <p:pic>
          <p:nvPicPr>
            <p:cNvPr id="13" name="Picture 3" descr="C:\Users\pontifex\Desktop\Untitled-1.png"/>
            <p:cNvPicPr>
              <a:picLocks noChangeAspect="1" noChangeArrowheads="1"/>
            </p:cNvPicPr>
            <p:nvPr/>
          </p:nvPicPr>
          <p:blipFill>
            <a:blip r:embed="rId4" cstate="print"/>
            <a:srcRect/>
            <a:stretch>
              <a:fillRect/>
            </a:stretch>
          </p:blipFill>
          <p:spPr bwMode="auto">
            <a:xfrm>
              <a:off x="381000" y="1088947"/>
              <a:ext cx="4114800" cy="4114800"/>
            </a:xfrm>
            <a:prstGeom prst="rect">
              <a:avLst/>
            </a:prstGeom>
            <a:noFill/>
            <a:ln w="9525">
              <a:noFill/>
              <a:miter lim="800000"/>
              <a:headEnd/>
              <a:tailEnd/>
            </a:ln>
          </p:spPr>
        </p:pic>
      </p:grpSp>
      <p:grpSp>
        <p:nvGrpSpPr>
          <p:cNvPr id="14" name="Group 7"/>
          <p:cNvGrpSpPr>
            <a:grpSpLocks noGrp="1"/>
          </p:cNvGrpSpPr>
          <p:nvPr/>
        </p:nvGrpSpPr>
        <p:grpSpPr bwMode="auto">
          <a:xfrm>
            <a:off x="4648200" y="1600200"/>
            <a:ext cx="4038600" cy="4525963"/>
            <a:chOff x="4724400" y="802700"/>
            <a:chExt cx="4114800" cy="5224869"/>
          </a:xfrm>
        </p:grpSpPr>
        <p:pic>
          <p:nvPicPr>
            <p:cNvPr id="15" name="Picture 4" descr="C:\Users\pontifex\Desktop\Untitled-2.png"/>
            <p:cNvPicPr>
              <a:picLocks noChangeAspect="1" noChangeArrowheads="1"/>
            </p:cNvPicPr>
            <p:nvPr/>
          </p:nvPicPr>
          <p:blipFill>
            <a:blip r:embed="rId5" cstate="print"/>
            <a:srcRect/>
            <a:stretch>
              <a:fillRect/>
            </a:stretch>
          </p:blipFill>
          <p:spPr bwMode="auto">
            <a:xfrm>
              <a:off x="4724400" y="802700"/>
              <a:ext cx="4114800" cy="4114803"/>
            </a:xfrm>
            <a:prstGeom prst="rect">
              <a:avLst/>
            </a:prstGeom>
            <a:noFill/>
            <a:ln w="9525">
              <a:noFill/>
              <a:miter lim="800000"/>
              <a:headEnd/>
              <a:tailEnd/>
            </a:ln>
          </p:spPr>
        </p:pic>
        <p:sp>
          <p:nvSpPr>
            <p:cNvPr id="16" name="TextBox 5"/>
            <p:cNvSpPr txBox="1">
              <a:spLocks noChangeArrowheads="1"/>
            </p:cNvSpPr>
            <p:nvPr/>
          </p:nvSpPr>
          <p:spPr bwMode="auto">
            <a:xfrm>
              <a:off x="4889481" y="4914526"/>
              <a:ext cx="3949719" cy="1113043"/>
            </a:xfrm>
            <a:prstGeom prst="rect">
              <a:avLst/>
            </a:prstGeom>
            <a:noFill/>
            <a:ln w="9525">
              <a:noFill/>
              <a:miter lim="800000"/>
              <a:headEnd/>
              <a:tailEnd/>
            </a:ln>
          </p:spPr>
          <p:txBody>
            <a:bodyPr>
              <a:spAutoFit/>
            </a:bodyPr>
            <a:lstStyle/>
            <a:p>
              <a:pPr algn="ctr" eaLnBrk="1" hangingPunct="1"/>
              <a:r>
                <a:rPr lang="en-US" altLang="en-US" sz="2800" b="1">
                  <a:solidFill>
                    <a:srgbClr val="000000"/>
                  </a:solidFill>
                  <a:latin typeface="Helvetica" pitchFamily="34" charset="0"/>
                  <a:ea typeface="ＭＳ Ｐゴシック" pitchFamily="34" charset="-128"/>
                  <a:cs typeface="Helvetica" pitchFamily="34" charset="0"/>
                </a:rPr>
                <a:t>After a 20 minutes of </a:t>
              </a:r>
              <a:r>
                <a:rPr lang="en-US" altLang="en-US" sz="2800" b="1">
                  <a:solidFill>
                    <a:srgbClr val="CD0920"/>
                  </a:solidFill>
                  <a:latin typeface="Helvetica" pitchFamily="34" charset="0"/>
                  <a:ea typeface="ＭＳ Ｐゴシック" pitchFamily="34" charset="-128"/>
                  <a:cs typeface="Helvetica" pitchFamily="34" charset="0"/>
                </a:rPr>
                <a:t>walking</a:t>
              </a:r>
            </a:p>
          </p:txBody>
        </p:sp>
      </p:gr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Title 5"/>
          <p:cNvSpPr txBox="1">
            <a:spLocks/>
          </p:cNvSpPr>
          <p:nvPr/>
        </p:nvSpPr>
        <p:spPr>
          <a:xfrm>
            <a:off x="838200" y="2971800"/>
            <a:ext cx="6678613" cy="1285875"/>
          </a:xfrm>
          <a:prstGeom prst="rect">
            <a:avLst/>
          </a:prstGeom>
        </p:spPr>
        <p:txBody>
          <a:bodyPr anchor="ctr"/>
          <a:lstStyle/>
          <a:p>
            <a:pPr>
              <a:defRPr/>
            </a:pPr>
            <a:endParaRPr lang="en-US" sz="2400" dirty="0">
              <a:solidFill>
                <a:srgbClr val="002060"/>
              </a:solidFill>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solidFill>
                  <a:prstClr val="black"/>
                </a:solidFill>
              </a:rPr>
              <a:t>Fuel Up to Play with Let’s Move; Active Schools</a:t>
            </a:r>
          </a:p>
          <a:p>
            <a:endParaRPr lang="en-US" sz="2800" dirty="0">
              <a:solidFill>
                <a:prstClr val="black"/>
              </a:solidFill>
            </a:endParaRPr>
          </a:p>
          <a:p>
            <a:endParaRPr lang="en-US" sz="2800" dirty="0" smtClean="0">
              <a:solidFill>
                <a:prstClr val="black"/>
              </a:solidFill>
            </a:endParaRPr>
          </a:p>
          <a:p>
            <a:endParaRPr lang="en-US" sz="2400" dirty="0" smtClean="0">
              <a:solidFill>
                <a:prstClr val="black"/>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8" name="Title 7"/>
          <p:cNvSpPr>
            <a:spLocks noGrp="1"/>
          </p:cNvSpPr>
          <p:nvPr>
            <p:ph type="ctrTitle"/>
          </p:nvPr>
        </p:nvSpPr>
        <p:spPr/>
        <p:txBody>
          <a:bodyPr/>
          <a:lstStyle/>
          <a:p>
            <a:r>
              <a:rPr lang="en-US" dirty="0" smtClean="0"/>
              <a:t> </a:t>
            </a:r>
            <a:endParaRPr lang="en-US" dirty="0"/>
          </a:p>
        </p:txBody>
      </p:sp>
      <p:sp>
        <p:nvSpPr>
          <p:cNvPr id="3" name="Subtitle 2"/>
          <p:cNvSpPr>
            <a:spLocks noGrp="1"/>
          </p:cNvSpPr>
          <p:nvPr>
            <p:ph type="subTitle" idx="1"/>
          </p:nvPr>
        </p:nvSpPr>
        <p:spPr>
          <a:xfrm>
            <a:off x="1268413" y="1942333"/>
            <a:ext cx="6400800" cy="2919366"/>
          </a:xfrm>
        </p:spPr>
        <p:txBody>
          <a:bodyPr>
            <a:normAutofit lnSpcReduction="10000"/>
          </a:bodyPr>
          <a:lstStyle/>
          <a:p>
            <a:r>
              <a:rPr lang="en-US" sz="8800" b="1" dirty="0" smtClean="0">
                <a:solidFill>
                  <a:srgbClr val="92D050"/>
                </a:solidFill>
              </a:rPr>
              <a:t>Brain BREAK</a:t>
            </a:r>
          </a:p>
          <a:p>
            <a:r>
              <a:rPr lang="en-US" sz="8800" b="1" dirty="0" smtClean="0">
                <a:solidFill>
                  <a:srgbClr val="92D050"/>
                </a:solidFill>
              </a:rPr>
              <a:t>Amnesia</a:t>
            </a:r>
            <a:endParaRPr lang="en-US" sz="8800" b="1" dirty="0">
              <a:solidFill>
                <a:srgbClr val="92D050"/>
              </a:solidFill>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solidFill>
                  <a:prstClr val="black">
                    <a:tint val="75000"/>
                  </a:prstClr>
                </a:solidFill>
              </a:rPr>
              <a:pPr/>
              <a:t>5</a:t>
            </a:fld>
            <a:endParaRPr lang="en-US" smtClean="0">
              <a:solidFill>
                <a:prstClr val="black">
                  <a:tint val="75000"/>
                </a:prstClr>
              </a:solidFill>
            </a:endParaRPr>
          </a:p>
        </p:txBody>
      </p:sp>
    </p:spTree>
    <p:extLst>
      <p:ext uri="{BB962C8B-B14F-4D97-AF65-F5344CB8AC3E}">
        <p14:creationId xmlns:p14="http://schemas.microsoft.com/office/powerpoint/2010/main" xmlns="" val="327851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457200" y="457200"/>
            <a:ext cx="8229600" cy="960438"/>
          </a:xfrm>
        </p:spPr>
        <p:txBody>
          <a:bodyPr/>
          <a:lstStyle/>
          <a:p>
            <a:r>
              <a:rPr lang="en-US" dirty="0" smtClean="0"/>
              <a:t>6 Steps</a:t>
            </a:r>
            <a:endParaRPr lang="en-US" dirty="0"/>
          </a:p>
        </p:txBody>
      </p:sp>
      <p:sp>
        <p:nvSpPr>
          <p:cNvPr id="4103" name="Slide Number Placeholder 6"/>
          <p:cNvSpPr>
            <a:spLocks noGrp="1"/>
          </p:cNvSpPr>
          <p:nvPr>
            <p:ph type="sldNum" sz="quarter" idx="12"/>
          </p:nvPr>
        </p:nvSpPr>
        <p:spPr bwMode="auto">
          <a:xfrm>
            <a:off x="6553200" y="6248400"/>
            <a:ext cx="2133600" cy="365125"/>
          </a:xfrm>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6</a:t>
            </a:fld>
            <a:endParaRPr lang="en-US" smtClean="0"/>
          </a:p>
        </p:txBody>
      </p:sp>
      <p:pic>
        <p:nvPicPr>
          <p:cNvPr id="1026" name="Picture 2"/>
          <p:cNvPicPr>
            <a:picLocks noGrp="1" noChangeAspect="1" noChangeArrowheads="1"/>
          </p:cNvPicPr>
          <p:nvPr>
            <p:ph idx="1"/>
          </p:nvPr>
        </p:nvPicPr>
        <p:blipFill>
          <a:blip r:embed="rId4" cstate="print"/>
          <a:srcRect/>
          <a:stretch>
            <a:fillRect/>
          </a:stretch>
        </p:blipFill>
        <p:spPr bwMode="auto">
          <a:xfrm>
            <a:off x="1137224" y="1600199"/>
            <a:ext cx="6558976" cy="5136803"/>
          </a:xfrm>
          <a:prstGeom prst="rect">
            <a:avLst/>
          </a:prstGeom>
          <a:noFill/>
          <a:ln w="9525">
            <a:noFill/>
            <a:miter lim="800000"/>
            <a:headEnd/>
            <a:tailEnd/>
          </a:ln>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6213" y="341313"/>
            <a:ext cx="3176587" cy="2433637"/>
          </a:xfrm>
        </p:spPr>
        <p:txBody>
          <a:bodyPr rtlCol="0" anchor="t">
            <a:normAutofit fontScale="90000"/>
          </a:bodyPr>
          <a:lstStyle/>
          <a:p>
            <a:pPr eaLnBrk="1" fontAlgn="auto" hangingPunct="1">
              <a:spcAft>
                <a:spcPts val="0"/>
              </a:spcAft>
              <a:defRPr/>
            </a:pPr>
            <a:r>
              <a:rPr lang="en-US" dirty="0" smtClean="0">
                <a:latin typeface="+mj-lt"/>
                <a:cs typeface="Helvetica" charset="0"/>
              </a:rPr>
              <a:t>Comprehensive School Physical Activity Program</a:t>
            </a:r>
            <a:br>
              <a:rPr lang="en-US" dirty="0" smtClean="0">
                <a:latin typeface="+mj-lt"/>
                <a:cs typeface="Helvetica" charset="0"/>
              </a:rPr>
            </a:br>
            <a:r>
              <a:rPr lang="en-US" dirty="0" smtClean="0">
                <a:latin typeface="+mj-lt"/>
                <a:cs typeface="Helvetica" charset="0"/>
              </a:rPr>
              <a:t>(CSPAP)</a:t>
            </a:r>
            <a:endParaRPr lang="en-US" dirty="0">
              <a:latin typeface="+mj-lt"/>
              <a:cs typeface="Helvetica" charset="0"/>
            </a:endParaRPr>
          </a:p>
        </p:txBody>
      </p:sp>
      <p:pic>
        <p:nvPicPr>
          <p:cNvPr id="14339" name="Picture 4" descr="Mantra.jpg"/>
          <p:cNvPicPr>
            <a:picLocks noChangeAspect="1"/>
          </p:cNvPicPr>
          <p:nvPr/>
        </p:nvPicPr>
        <p:blipFill>
          <a:blip r:embed="rId3" cstate="print"/>
          <a:srcRect/>
          <a:stretch>
            <a:fillRect/>
          </a:stretch>
        </p:blipFill>
        <p:spPr bwMode="auto">
          <a:xfrm>
            <a:off x="3081338" y="244475"/>
            <a:ext cx="5992812" cy="6197600"/>
          </a:xfrm>
          <a:prstGeom prst="rect">
            <a:avLst/>
          </a:prstGeom>
          <a:noFill/>
          <a:ln w="9525">
            <a:noFill/>
            <a:miter lim="800000"/>
            <a:headEnd/>
            <a:tailEnd/>
          </a:ln>
        </p:spPr>
      </p:pic>
      <p:sp>
        <p:nvSpPr>
          <p:cNvPr id="14340" name="TextBox 3"/>
          <p:cNvSpPr txBox="1">
            <a:spLocks noChangeArrowheads="1"/>
          </p:cNvSpPr>
          <p:nvPr/>
        </p:nvSpPr>
        <p:spPr bwMode="auto">
          <a:xfrm>
            <a:off x="176213" y="6432550"/>
            <a:ext cx="8839200" cy="369888"/>
          </a:xfrm>
          <a:prstGeom prst="rect">
            <a:avLst/>
          </a:prstGeom>
          <a:solidFill>
            <a:schemeClr val="bg1"/>
          </a:solidFill>
          <a:ln w="9525">
            <a:noFill/>
            <a:miter lim="800000"/>
            <a:headEnd/>
            <a:tailEnd/>
          </a:ln>
        </p:spPr>
        <p:txBody>
          <a:bodyPr>
            <a:spAutoFit/>
          </a:bodyPr>
          <a:lstStyle/>
          <a:p>
            <a:pPr eaLnBrk="1" hangingPunct="1"/>
            <a:endParaRPr lang="en-US" altLang="en-US"/>
          </a:p>
        </p:txBody>
      </p:sp>
      <p:pic>
        <p:nvPicPr>
          <p:cNvPr id="5" name="Picture 4" descr="lets-move-logo.png"/>
          <p:cNvPicPr>
            <a:picLocks noChangeAspect="1"/>
          </p:cNvPicPr>
          <p:nvPr/>
        </p:nvPicPr>
        <p:blipFill>
          <a:blip r:embed="rId4" cstate="print"/>
          <a:stretch>
            <a:fillRect/>
          </a:stretch>
        </p:blipFill>
        <p:spPr>
          <a:xfrm>
            <a:off x="612775" y="5278438"/>
            <a:ext cx="3286125" cy="793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Join the Team</a:t>
            </a:r>
            <a:endParaRPr lang="en-US" dirty="0"/>
          </a:p>
        </p:txBody>
      </p:sp>
      <p:sp>
        <p:nvSpPr>
          <p:cNvPr id="10" name="Text Placeholder 9"/>
          <p:cNvSpPr>
            <a:spLocks noGrp="1"/>
          </p:cNvSpPr>
          <p:nvPr>
            <p:ph idx="1"/>
          </p:nvPr>
        </p:nvSpPr>
        <p:spPr>
          <a:xfrm>
            <a:off x="457200" y="1600201"/>
            <a:ext cx="8229600" cy="2362200"/>
          </a:xfrm>
        </p:spPr>
        <p:txBody>
          <a:bodyPr>
            <a:normAutofit/>
          </a:bodyPr>
          <a:lstStyle/>
          <a:p>
            <a:pPr algn="l">
              <a:buFont typeface="Arial" pitchFamily="34" charset="0"/>
              <a:buChar char="•"/>
            </a:pPr>
            <a:r>
              <a:rPr lang="en-US" dirty="0" smtClean="0">
                <a:solidFill>
                  <a:srgbClr val="FF0000"/>
                </a:solidFill>
              </a:rPr>
              <a:t>Sign up </a:t>
            </a:r>
          </a:p>
          <a:p>
            <a:pPr algn="l">
              <a:buFont typeface="Arial" pitchFamily="34" charset="0"/>
              <a:buChar char="•"/>
            </a:pPr>
            <a:r>
              <a:rPr lang="en-US" dirty="0" smtClean="0">
                <a:solidFill>
                  <a:srgbClr val="FF0000"/>
                </a:solidFill>
              </a:rPr>
              <a:t>Become a Program Advisor</a:t>
            </a:r>
          </a:p>
          <a:p>
            <a:pPr algn="l">
              <a:buFont typeface="Arial" pitchFamily="34" charset="0"/>
              <a:buChar char="•"/>
            </a:pPr>
            <a:r>
              <a:rPr lang="en-US" dirty="0" smtClean="0">
                <a:solidFill>
                  <a:srgbClr val="FF0000"/>
                </a:solidFill>
              </a:rPr>
              <a:t>Lead students to make the school healthy and physically active</a:t>
            </a:r>
            <a:endParaRPr lang="en-US" dirty="0">
              <a:solidFill>
                <a:srgbClr val="FF0000"/>
              </a:solidFill>
            </a:endParaRPr>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8</a:t>
            </a:fld>
            <a:endParaRPr lang="en-US" smtClean="0"/>
          </a:p>
        </p:txBody>
      </p:sp>
      <p:pic>
        <p:nvPicPr>
          <p:cNvPr id="11" name="Picture 10" descr="DSCN1836.JPG"/>
          <p:cNvPicPr>
            <a:picLocks noChangeAspect="1"/>
          </p:cNvPicPr>
          <p:nvPr/>
        </p:nvPicPr>
        <p:blipFill>
          <a:blip r:embed="rId4" cstate="print"/>
          <a:stretch>
            <a:fillRect/>
          </a:stretch>
        </p:blipFill>
        <p:spPr>
          <a:xfrm>
            <a:off x="4114800" y="3429000"/>
            <a:ext cx="3962400" cy="2971800"/>
          </a:xfrm>
          <a:prstGeom prst="rect">
            <a:avLst/>
          </a:prstGeom>
        </p:spPr>
      </p:pic>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0"/>
            <a:ext cx="9144000" cy="2438400"/>
          </a:xfrm>
          <a:prstGeom prst="rect">
            <a:avLst/>
          </a:prstGeom>
          <a:gradFill>
            <a:gsLst>
              <a:gs pos="0">
                <a:srgbClr val="BFD730"/>
              </a:gs>
              <a:gs pos="0">
                <a:srgbClr val="BFD730"/>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5"/>
          <p:cNvSpPr txBox="1">
            <a:spLocks/>
          </p:cNvSpPr>
          <p:nvPr/>
        </p:nvSpPr>
        <p:spPr>
          <a:xfrm>
            <a:off x="838200" y="2971800"/>
            <a:ext cx="6678613" cy="1285875"/>
          </a:xfrm>
          <a:prstGeom prst="rect">
            <a:avLst/>
          </a:prstGeom>
        </p:spPr>
        <p:txBody>
          <a:bodyPr anchor="ctr"/>
          <a:lstStyle/>
          <a:p>
            <a:pPr fontAlgn="auto">
              <a:spcAft>
                <a:spcPts val="0"/>
              </a:spcAft>
              <a:defRPr/>
            </a:pPr>
            <a:endParaRPr lang="en-US" sz="2400" dirty="0">
              <a:solidFill>
                <a:srgbClr val="002060"/>
              </a:solidFill>
              <a:latin typeface="+mj-lt"/>
              <a:ea typeface="+mj-ea"/>
              <a:cs typeface="+mj-cs"/>
            </a:endParaRPr>
          </a:p>
        </p:txBody>
      </p:sp>
      <p:sp>
        <p:nvSpPr>
          <p:cNvPr id="4101" name="Rectangle 10"/>
          <p:cNvSpPr>
            <a:spLocks noChangeArrowheads="1"/>
          </p:cNvSpPr>
          <p:nvPr/>
        </p:nvSpPr>
        <p:spPr bwMode="auto">
          <a:xfrm>
            <a:off x="76200" y="136029"/>
            <a:ext cx="7467600" cy="1969770"/>
          </a:xfrm>
          <a:prstGeom prst="rect">
            <a:avLst/>
          </a:prstGeom>
          <a:noFill/>
          <a:ln w="9525">
            <a:noFill/>
            <a:miter lim="800000"/>
            <a:headEnd/>
            <a:tailEnd/>
          </a:ln>
        </p:spPr>
        <p:txBody>
          <a:bodyPr wrap="square">
            <a:spAutoFit/>
          </a:bodyPr>
          <a:lstStyle/>
          <a:p>
            <a:r>
              <a:rPr lang="en-US" sz="2800" dirty="0" smtClean="0"/>
              <a:t>Fuel Up to Play with Let’s Move; Active Schools</a:t>
            </a:r>
          </a:p>
          <a:p>
            <a:endParaRPr lang="en-US" sz="2800" dirty="0"/>
          </a:p>
          <a:p>
            <a:endParaRPr lang="en-US" sz="2800" dirty="0" smtClean="0"/>
          </a:p>
          <a:p>
            <a:endParaRPr lang="en-US" sz="2400" dirty="0" smtClean="0">
              <a:solidFill>
                <a:schemeClr val="tx1"/>
              </a:solidFill>
            </a:endParaRPr>
          </a:p>
          <a:p>
            <a:endParaRPr lang="en-US" sz="1400" b="1" dirty="0">
              <a:solidFill>
                <a:srgbClr val="005A32"/>
              </a:solidFill>
              <a:latin typeface="Verdana" pitchFamily="34" charset="0"/>
              <a:ea typeface="Verdana" pitchFamily="34" charset="0"/>
              <a:cs typeface="Verdana" pitchFamily="34" charset="0"/>
            </a:endParaRPr>
          </a:p>
        </p:txBody>
      </p:sp>
      <p:pic>
        <p:nvPicPr>
          <p:cNvPr id="4102" name="Picture 5" descr="FUTP60_web.gif"/>
          <p:cNvPicPr>
            <a:picLocks noChangeAspect="1"/>
          </p:cNvPicPr>
          <p:nvPr/>
        </p:nvPicPr>
        <p:blipFill>
          <a:blip r:embed="rId3" cstate="print"/>
          <a:srcRect/>
          <a:stretch>
            <a:fillRect/>
          </a:stretch>
        </p:blipFill>
        <p:spPr bwMode="auto">
          <a:xfrm>
            <a:off x="7178063" y="225372"/>
            <a:ext cx="1828800" cy="1144587"/>
          </a:xfrm>
          <a:prstGeom prst="rect">
            <a:avLst/>
          </a:prstGeom>
          <a:noFill/>
          <a:ln w="9525">
            <a:noFill/>
            <a:miter lim="800000"/>
            <a:headEnd/>
            <a:tailEnd/>
          </a:ln>
        </p:spPr>
      </p:pic>
      <p:sp>
        <p:nvSpPr>
          <p:cNvPr id="7" name="Title 6"/>
          <p:cNvSpPr>
            <a:spLocks noGrp="1"/>
          </p:cNvSpPr>
          <p:nvPr>
            <p:ph type="title"/>
          </p:nvPr>
        </p:nvSpPr>
        <p:spPr>
          <a:xfrm>
            <a:off x="457200" y="304800"/>
            <a:ext cx="3008313" cy="1162050"/>
          </a:xfrm>
        </p:spPr>
        <p:txBody>
          <a:bodyPr>
            <a:normAutofit/>
          </a:bodyPr>
          <a:lstStyle/>
          <a:p>
            <a:r>
              <a:rPr lang="en-US" sz="3600" dirty="0" smtClean="0">
                <a:latin typeface="Goudy Stout" pitchFamily="18" charset="0"/>
              </a:rPr>
              <a:t>Team</a:t>
            </a:r>
            <a:endParaRPr lang="en-US" sz="3600" dirty="0">
              <a:latin typeface="Goudy Stout" pitchFamily="18" charset="0"/>
            </a:endParaRPr>
          </a:p>
        </p:txBody>
      </p:sp>
      <p:pic>
        <p:nvPicPr>
          <p:cNvPr id="11" name="Content Placeholder 10" descr="ML Team meeting 1.JPG"/>
          <p:cNvPicPr>
            <a:picLocks noGrp="1" noChangeAspect="1"/>
          </p:cNvPicPr>
          <p:nvPr>
            <p:ph idx="1"/>
          </p:nvPr>
        </p:nvPicPr>
        <p:blipFill>
          <a:blip r:embed="rId4" cstate="print"/>
          <a:stretch>
            <a:fillRect/>
          </a:stretch>
        </p:blipFill>
        <p:spPr>
          <a:xfrm>
            <a:off x="3505200" y="2438400"/>
            <a:ext cx="5111750" cy="3833813"/>
          </a:xfrm>
        </p:spPr>
      </p:pic>
      <p:sp>
        <p:nvSpPr>
          <p:cNvPr id="10" name="Text Placeholder 9"/>
          <p:cNvSpPr>
            <a:spLocks noGrp="1"/>
          </p:cNvSpPr>
          <p:nvPr>
            <p:ph type="body" sz="half" idx="2"/>
          </p:nvPr>
        </p:nvSpPr>
        <p:spPr/>
        <p:txBody>
          <a:bodyPr>
            <a:normAutofit/>
          </a:bodyPr>
          <a:lstStyle/>
          <a:p>
            <a:pPr>
              <a:buFont typeface="Arial" pitchFamily="34" charset="0"/>
              <a:buChar char="•"/>
            </a:pPr>
            <a:r>
              <a:rPr lang="en-US" sz="4400" dirty="0" smtClean="0"/>
              <a:t>Adults</a:t>
            </a:r>
          </a:p>
          <a:p>
            <a:pPr>
              <a:buFont typeface="Arial" pitchFamily="34" charset="0"/>
              <a:buChar char="•"/>
            </a:pPr>
            <a:r>
              <a:rPr lang="en-US" sz="4400" dirty="0" smtClean="0"/>
              <a:t>Students</a:t>
            </a:r>
          </a:p>
          <a:p>
            <a:pPr>
              <a:buFont typeface="Arial" pitchFamily="34" charset="0"/>
              <a:buChar char="•"/>
            </a:pPr>
            <a:r>
              <a:rPr lang="en-US" sz="4400" dirty="0" smtClean="0"/>
              <a:t>Parents</a:t>
            </a:r>
          </a:p>
          <a:p>
            <a:pPr>
              <a:buFont typeface="Arial" pitchFamily="34" charset="0"/>
              <a:buChar char="•"/>
            </a:pPr>
            <a:r>
              <a:rPr lang="en-US" sz="4400" dirty="0" smtClean="0"/>
              <a:t>District</a:t>
            </a:r>
            <a:endParaRPr lang="en-US" sz="4400" dirty="0"/>
          </a:p>
        </p:txBody>
      </p:sp>
      <p:sp>
        <p:nvSpPr>
          <p:cNvPr id="4103" name="Slide Number Placeholder 6"/>
          <p:cNvSpPr>
            <a:spLocks noGrp="1"/>
          </p:cNvSpPr>
          <p:nvPr>
            <p:ph type="sldNum" sz="quarter" idx="12"/>
          </p:nvPr>
        </p:nvSpPr>
        <p:spPr bwMode="auto">
          <a:prstGeom prst="rect">
            <a:avLst/>
          </a:prstGeom>
          <a:noFill/>
          <a:ln>
            <a:miter lim="800000"/>
            <a:headEnd/>
            <a:tailEnd/>
          </a:ln>
        </p:spPr>
        <p:txBody>
          <a:bodyPr wrap="square" numCol="1" anchorCtr="0" compatLnSpc="1">
            <a:prstTxWarp prst="textNoShape">
              <a:avLst/>
            </a:prstTxWarp>
          </a:bodyPr>
          <a:lstStyle/>
          <a:p>
            <a:fld id="{B9077519-0AE9-4E01-A64B-965F97500424}" type="slidenum">
              <a:rPr lang="en-US" smtClean="0"/>
              <a:pPr/>
              <a:t>9</a:t>
            </a:fld>
            <a:endParaRPr lang="en-US" smtClean="0"/>
          </a:p>
        </p:txBody>
      </p:sp>
    </p:spTree>
    <p:extLst>
      <p:ext uri="{BB962C8B-B14F-4D97-AF65-F5344CB8AC3E}">
        <p14:creationId xmlns:p14="http://schemas.microsoft.com/office/powerpoint/2010/main" xmlns="" val="3192604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3595</Words>
  <Application>Microsoft Office PowerPoint</Application>
  <PresentationFormat>On-screen Show (4:3)</PresentationFormat>
  <Paragraphs>470</Paragraphs>
  <Slides>34</Slides>
  <Notes>34</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 Show how Fuel Up to Play 60 and Let’s Move Active Schools can go hand in hand with each other.</vt:lpstr>
      <vt:lpstr> </vt:lpstr>
      <vt:lpstr> </vt:lpstr>
      <vt:lpstr> </vt:lpstr>
      <vt:lpstr>6 Steps</vt:lpstr>
      <vt:lpstr>Comprehensive School Physical Activity Program (CSPAP)</vt:lpstr>
      <vt:lpstr>Join the Team</vt:lpstr>
      <vt:lpstr>Team</vt:lpstr>
      <vt:lpstr>KICKOFF</vt:lpstr>
      <vt:lpstr>KICKOFF</vt:lpstr>
      <vt:lpstr>School Wellness Investigation</vt:lpstr>
      <vt:lpstr> </vt:lpstr>
      <vt:lpstr>Healthy Eating Plays</vt:lpstr>
      <vt:lpstr>Healthy Eating Plays</vt:lpstr>
      <vt:lpstr>Healthy Eating Plays</vt:lpstr>
      <vt:lpstr> </vt:lpstr>
      <vt:lpstr>Slide 18</vt:lpstr>
      <vt:lpstr>Physical Activity During School</vt:lpstr>
      <vt:lpstr>Physical Activity Plays</vt:lpstr>
      <vt:lpstr> </vt:lpstr>
      <vt:lpstr>Ramp Up Recess</vt:lpstr>
      <vt:lpstr>Physical Activity Before  and After School</vt:lpstr>
      <vt:lpstr>  </vt:lpstr>
      <vt:lpstr>Slide 25</vt:lpstr>
      <vt:lpstr>Family and Community Engagement</vt:lpstr>
      <vt:lpstr>Family, Food, Fun Night</vt:lpstr>
      <vt:lpstr>Read and Romp</vt:lpstr>
      <vt:lpstr>Slide 29</vt:lpstr>
      <vt:lpstr>Staff Involvement</vt:lpstr>
      <vt:lpstr> </vt:lpstr>
      <vt:lpstr>Slide 32</vt:lpstr>
      <vt:lpstr> Join today! Fueluptoplay60.com  </vt:lpstr>
      <vt:lpstr>   Questions?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Wendy S</dc:creator>
  <cp:lastModifiedBy>Wendy S</cp:lastModifiedBy>
  <cp:revision>180</cp:revision>
  <dcterms:created xsi:type="dcterms:W3CDTF">2014-09-22T22:32:21Z</dcterms:created>
  <dcterms:modified xsi:type="dcterms:W3CDTF">2014-10-27T15:24:39Z</dcterms:modified>
</cp:coreProperties>
</file>